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</p:sldIdLst>
  <p:sldSz cy="5143500" cx="9144000"/>
  <p:notesSz cx="6858000" cy="9144000"/>
  <p:embeddedFontLst>
    <p:embeddedFont>
      <p:font typeface="Work Sans"/>
      <p:regular r:id="rId46"/>
      <p:bold r:id="rId47"/>
    </p:embeddedFont>
    <p:embeddedFont>
      <p:font typeface="Work Sans Light"/>
      <p:regular r:id="rId48"/>
      <p:bold r:id="rId4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74678EA2-438F-4393-B0AD-8B1FC2D7A25F}">
  <a:tblStyle styleId="{74678EA2-438F-4393-B0AD-8B1FC2D7A25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font" Target="fonts/WorkSans-regular.fntdata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WorkSansLight-regular.fntdata"/><Relationship Id="rId47" Type="http://schemas.openxmlformats.org/officeDocument/2006/relationships/font" Target="fonts/WorkSans-bold.fntdata"/><Relationship Id="rId49" Type="http://schemas.openxmlformats.org/officeDocument/2006/relationships/font" Target="fonts/WorkSansLight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5f391192_0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5f391192_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57300c56a7_0_13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57300c56a7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57300c56a7_0_6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57300c56a7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57300c56a7_0_16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57300c56a7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57300c56a7_0_2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57300c56a7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57300c56a7_0_9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57300c56a7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57300c56a7_0_10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57300c56a7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There is an overlap of 8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57300c56a7_0_11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57300c56a7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57300c56a7_0_17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57300c56a7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57300c56a7_0_9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57300c56a7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57300c56a7_0_3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57300c56a7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593583fe75_0_6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593583fe75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57300c56a7_0_4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57300c56a7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57300c56a7_0_5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57300c56a7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57300c56a7_0_18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57300c56a7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593583fe75_0_2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593583fe75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593583fe75_0_3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593583fe75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593583fe75_0_4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593583fe75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593583fe75_0_5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593583fe75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593583fe75_0_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593583fe75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57300c56a7_0_12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57300c56a7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59d2d77fd0_1_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59d2d77fd0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*transcripts - all (+) betas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57300c56a7_0_6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57300c56a7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57300c56a7_0_20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57300c56a7_0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57300c56a7_0_21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57300c56a7_0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57300c56a7_0_20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57300c56a7_0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57300c56a7_0_23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57300c56a7_0_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57300c56a7_0_24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57300c56a7_0_2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57300c56a7_0_22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57300c56a7_0_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57300c56a7_0_24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57300c56a7_0_2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57300c56a7_0_22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57300c56a7_0_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57300c56a7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57300c56a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57300c56a7_0_26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57300c56a7_0_2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57300c56a7_0_12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57300c56a7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57300c56a7_0_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57300c56a7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57300c56a7_0_14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57300c56a7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57300c56a7_0_28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57300c56a7_0_2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57300c56a7_0_30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57300c56a7_0_3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57300c56a7_0_16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57300c56a7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59d2d77fd0_3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59d2d77fd0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198600" y="198600"/>
            <a:ext cx="8746800" cy="4760700"/>
          </a:xfrm>
          <a:prstGeom prst="frame">
            <a:avLst>
              <a:gd fmla="val 4126" name="adj1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1048725" y="3058625"/>
            <a:ext cx="49140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396709" y="46451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latin typeface="Work Sans Light"/>
                <a:ea typeface="Work Sans Light"/>
                <a:cs typeface="Work Sans Light"/>
                <a:sym typeface="Work Sans Light"/>
              </a:defRPr>
            </a:lvl1pPr>
            <a:lvl2pPr lvl="1">
              <a:buNone/>
              <a:defRPr>
                <a:latin typeface="Work Sans Light"/>
                <a:ea typeface="Work Sans Light"/>
                <a:cs typeface="Work Sans Light"/>
                <a:sym typeface="Work Sans Light"/>
              </a:defRPr>
            </a:lvl2pPr>
            <a:lvl3pPr lvl="2">
              <a:buNone/>
              <a:defRPr>
                <a:latin typeface="Work Sans Light"/>
                <a:ea typeface="Work Sans Light"/>
                <a:cs typeface="Work Sans Light"/>
                <a:sym typeface="Work Sans Light"/>
              </a:defRPr>
            </a:lvl3pPr>
            <a:lvl4pPr lvl="3">
              <a:buNone/>
              <a:defRPr>
                <a:latin typeface="Work Sans Light"/>
                <a:ea typeface="Work Sans Light"/>
                <a:cs typeface="Work Sans Light"/>
                <a:sym typeface="Work Sans Light"/>
              </a:defRPr>
            </a:lvl4pPr>
            <a:lvl5pPr lvl="4">
              <a:buNone/>
              <a:defRPr>
                <a:latin typeface="Work Sans Light"/>
                <a:ea typeface="Work Sans Light"/>
                <a:cs typeface="Work Sans Light"/>
                <a:sym typeface="Work Sans Light"/>
              </a:defRPr>
            </a:lvl5pPr>
            <a:lvl6pPr lvl="5">
              <a:buNone/>
              <a:defRPr>
                <a:latin typeface="Work Sans Light"/>
                <a:ea typeface="Work Sans Light"/>
                <a:cs typeface="Work Sans Light"/>
                <a:sym typeface="Work Sans Light"/>
              </a:defRPr>
            </a:lvl6pPr>
            <a:lvl7pPr lvl="6">
              <a:buNone/>
              <a:defRPr>
                <a:latin typeface="Work Sans Light"/>
                <a:ea typeface="Work Sans Light"/>
                <a:cs typeface="Work Sans Light"/>
                <a:sym typeface="Work Sans Light"/>
              </a:defRPr>
            </a:lvl7pPr>
            <a:lvl8pPr lvl="7">
              <a:buNone/>
              <a:defRPr>
                <a:latin typeface="Work Sans Light"/>
                <a:ea typeface="Work Sans Light"/>
                <a:cs typeface="Work Sans Light"/>
                <a:sym typeface="Work Sans Light"/>
              </a:defRPr>
            </a:lvl8pPr>
            <a:lvl9pPr lvl="8">
              <a:buNone/>
              <a:defRPr>
                <a:latin typeface="Work Sans Light"/>
                <a:ea typeface="Work Sans Light"/>
                <a:cs typeface="Work Sans Light"/>
                <a:sym typeface="Work Sans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reverse">
  <p:cSld name="BLANK_1">
    <p:bg>
      <p:bgPr>
        <a:solidFill>
          <a:srgbClr val="000000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1"/>
          <p:cNvSpPr/>
          <p:nvPr/>
        </p:nvSpPr>
        <p:spPr>
          <a:xfrm>
            <a:off x="198600" y="198600"/>
            <a:ext cx="8746800" cy="4760700"/>
          </a:xfrm>
          <a:prstGeom prst="frame">
            <a:avLst>
              <a:gd fmla="val 4126" name="adj1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1"/>
          <p:cNvSpPr txBox="1"/>
          <p:nvPr>
            <p:ph idx="12" type="sldNum"/>
          </p:nvPr>
        </p:nvSpPr>
        <p:spPr>
          <a:xfrm>
            <a:off x="8102774" y="437057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FFFFFF"/>
                </a:solidFill>
              </a:defRPr>
            </a:lvl1pPr>
            <a:lvl2pPr lvl="1">
              <a:buNone/>
              <a:defRPr>
                <a:solidFill>
                  <a:srgbClr val="FFFFFF"/>
                </a:solidFill>
              </a:defRPr>
            </a:lvl2pPr>
            <a:lvl3pPr lvl="2">
              <a:buNone/>
              <a:defRPr>
                <a:solidFill>
                  <a:srgbClr val="FFFFFF"/>
                </a:solidFill>
              </a:defRPr>
            </a:lvl3pPr>
            <a:lvl4pPr lvl="3">
              <a:buNone/>
              <a:defRPr>
                <a:solidFill>
                  <a:srgbClr val="FFFFFF"/>
                </a:solidFill>
              </a:defRPr>
            </a:lvl4pPr>
            <a:lvl5pPr lvl="4">
              <a:buNone/>
              <a:defRPr>
                <a:solidFill>
                  <a:srgbClr val="FFFFFF"/>
                </a:solidFill>
              </a:defRPr>
            </a:lvl5pPr>
            <a:lvl6pPr lvl="5">
              <a:buNone/>
              <a:defRPr>
                <a:solidFill>
                  <a:srgbClr val="FFFFFF"/>
                </a:solidFill>
              </a:defRPr>
            </a:lvl6pPr>
            <a:lvl7pPr lvl="6">
              <a:buNone/>
              <a:defRPr>
                <a:solidFill>
                  <a:srgbClr val="FFFFFF"/>
                </a:solidFill>
              </a:defRPr>
            </a:lvl7pPr>
            <a:lvl8pPr lvl="7">
              <a:buNone/>
              <a:defRPr>
                <a:solidFill>
                  <a:srgbClr val="FFFFFF"/>
                </a:solidFill>
              </a:defRPr>
            </a:lvl8pPr>
            <a:lvl9pPr lvl="8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ubtitle">
  <p:cSld name="TITLE_1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/>
        </p:nvSpPr>
        <p:spPr>
          <a:xfrm>
            <a:off x="198600" y="198600"/>
            <a:ext cx="8746800" cy="4760700"/>
          </a:xfrm>
          <a:prstGeom prst="frame">
            <a:avLst>
              <a:gd fmla="val 4126" name="adj1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" name="Google Shape;15;p3"/>
          <p:cNvSpPr txBox="1"/>
          <p:nvPr>
            <p:ph type="ctrTitle"/>
          </p:nvPr>
        </p:nvSpPr>
        <p:spPr>
          <a:xfrm>
            <a:off x="1012800" y="2497750"/>
            <a:ext cx="4950000" cy="11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6" name="Google Shape;16;p3"/>
          <p:cNvSpPr txBox="1"/>
          <p:nvPr>
            <p:ph idx="1" type="subTitle"/>
          </p:nvPr>
        </p:nvSpPr>
        <p:spPr>
          <a:xfrm>
            <a:off x="1012800" y="3678252"/>
            <a:ext cx="49500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396709" y="45657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latin typeface="Work Sans Light"/>
                <a:ea typeface="Work Sans Light"/>
                <a:cs typeface="Work Sans Light"/>
                <a:sym typeface="Work Sans Light"/>
              </a:defRPr>
            </a:lvl1pPr>
            <a:lvl2pPr lvl="1">
              <a:buNone/>
              <a:defRPr>
                <a:latin typeface="Work Sans Light"/>
                <a:ea typeface="Work Sans Light"/>
                <a:cs typeface="Work Sans Light"/>
                <a:sym typeface="Work Sans Light"/>
              </a:defRPr>
            </a:lvl2pPr>
            <a:lvl3pPr lvl="2">
              <a:buNone/>
              <a:defRPr>
                <a:latin typeface="Work Sans Light"/>
                <a:ea typeface="Work Sans Light"/>
                <a:cs typeface="Work Sans Light"/>
                <a:sym typeface="Work Sans Light"/>
              </a:defRPr>
            </a:lvl3pPr>
            <a:lvl4pPr lvl="3">
              <a:buNone/>
              <a:defRPr>
                <a:latin typeface="Work Sans Light"/>
                <a:ea typeface="Work Sans Light"/>
                <a:cs typeface="Work Sans Light"/>
                <a:sym typeface="Work Sans Light"/>
              </a:defRPr>
            </a:lvl4pPr>
            <a:lvl5pPr lvl="4">
              <a:buNone/>
              <a:defRPr>
                <a:latin typeface="Work Sans Light"/>
                <a:ea typeface="Work Sans Light"/>
                <a:cs typeface="Work Sans Light"/>
                <a:sym typeface="Work Sans Light"/>
              </a:defRPr>
            </a:lvl5pPr>
            <a:lvl6pPr lvl="5">
              <a:buNone/>
              <a:defRPr>
                <a:latin typeface="Work Sans Light"/>
                <a:ea typeface="Work Sans Light"/>
                <a:cs typeface="Work Sans Light"/>
                <a:sym typeface="Work Sans Light"/>
              </a:defRPr>
            </a:lvl6pPr>
            <a:lvl7pPr lvl="6">
              <a:buNone/>
              <a:defRPr>
                <a:latin typeface="Work Sans Light"/>
                <a:ea typeface="Work Sans Light"/>
                <a:cs typeface="Work Sans Light"/>
                <a:sym typeface="Work Sans Light"/>
              </a:defRPr>
            </a:lvl7pPr>
            <a:lvl8pPr lvl="7">
              <a:buNone/>
              <a:defRPr>
                <a:latin typeface="Work Sans Light"/>
                <a:ea typeface="Work Sans Light"/>
                <a:cs typeface="Work Sans Light"/>
                <a:sym typeface="Work Sans Light"/>
              </a:defRPr>
            </a:lvl8pPr>
            <a:lvl9pPr lvl="8">
              <a:buNone/>
              <a:defRPr>
                <a:latin typeface="Work Sans Light"/>
                <a:ea typeface="Work Sans Light"/>
                <a:cs typeface="Work Sans Light"/>
                <a:sym typeface="Work Sans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TITLE_1_1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198600" y="198600"/>
            <a:ext cx="8746800" cy="4760700"/>
          </a:xfrm>
          <a:prstGeom prst="frame">
            <a:avLst>
              <a:gd fmla="val 4126" name="adj1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 txBox="1"/>
          <p:nvPr>
            <p:ph idx="1" type="body"/>
          </p:nvPr>
        </p:nvSpPr>
        <p:spPr>
          <a:xfrm>
            <a:off x="1804525" y="854775"/>
            <a:ext cx="5152200" cy="35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3200"/>
              <a:buChar char="▪"/>
              <a:defRPr i="1" sz="3200"/>
            </a:lvl1pPr>
            <a:lvl2pPr indent="-4318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□"/>
              <a:defRPr i="1" sz="3200"/>
            </a:lvl2pPr>
            <a:lvl3pPr indent="-4318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□"/>
              <a:defRPr i="1" sz="3200"/>
            </a:lvl3pPr>
            <a:lvl4pPr indent="-4318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□"/>
              <a:defRPr i="1" sz="3200"/>
            </a:lvl4pPr>
            <a:lvl5pPr indent="-4318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○"/>
              <a:defRPr i="1" sz="3200"/>
            </a:lvl5pPr>
            <a:lvl6pPr indent="-4318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■"/>
              <a:defRPr i="1" sz="3200"/>
            </a:lvl6pPr>
            <a:lvl7pPr indent="-4318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i="1" sz="3200"/>
            </a:lvl7pPr>
            <a:lvl8pPr indent="-4318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○"/>
              <a:defRPr i="1" sz="3200"/>
            </a:lvl8pPr>
            <a:lvl9pPr indent="-431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■"/>
              <a:defRPr i="1" sz="3200"/>
            </a:lvl9pPr>
          </a:lstStyle>
          <a:p/>
        </p:txBody>
      </p:sp>
      <p:sp>
        <p:nvSpPr>
          <p:cNvPr id="21" name="Google Shape;21;p4"/>
          <p:cNvSpPr/>
          <p:nvPr/>
        </p:nvSpPr>
        <p:spPr>
          <a:xfrm>
            <a:off x="617750" y="603375"/>
            <a:ext cx="948000" cy="94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4"/>
          <p:cNvSpPr/>
          <p:nvPr/>
        </p:nvSpPr>
        <p:spPr>
          <a:xfrm>
            <a:off x="809196" y="854775"/>
            <a:ext cx="565108" cy="44520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FFFFFF"/>
                </a:solidFill>
                <a:latin typeface="Arial"/>
              </a:rPr>
              <a:t>“</a:t>
            </a:r>
          </a:p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102774" y="437057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1 column" type="tx">
  <p:cSld name="TITLE_AND_BODY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>
            <a:off x="198600" y="198600"/>
            <a:ext cx="8746800" cy="4760700"/>
          </a:xfrm>
          <a:prstGeom prst="frame">
            <a:avLst>
              <a:gd fmla="val 4126" name="adj1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 txBox="1"/>
          <p:nvPr>
            <p:ph type="title"/>
          </p:nvPr>
        </p:nvSpPr>
        <p:spPr>
          <a:xfrm>
            <a:off x="869150" y="847600"/>
            <a:ext cx="5092200" cy="136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869150" y="2312925"/>
            <a:ext cx="7405800" cy="200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600"/>
              </a:spcBef>
              <a:spcAft>
                <a:spcPts val="0"/>
              </a:spcAft>
              <a:buSzPts val="2000"/>
              <a:buChar char="▪"/>
              <a:defRPr/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□"/>
              <a:defRPr/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□"/>
              <a:defRPr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□"/>
              <a:defRPr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102774" y="437057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2 columns" type="twoColTx">
  <p:cSld name="TITLE_AND_TWO_COLUMN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/>
          <p:nvPr/>
        </p:nvSpPr>
        <p:spPr>
          <a:xfrm>
            <a:off x="198600" y="198600"/>
            <a:ext cx="8746800" cy="4760700"/>
          </a:xfrm>
          <a:prstGeom prst="frame">
            <a:avLst>
              <a:gd fmla="val 4126" name="adj1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" name="Google Shape;31;p6"/>
          <p:cNvSpPr txBox="1"/>
          <p:nvPr>
            <p:ph type="title"/>
          </p:nvPr>
        </p:nvSpPr>
        <p:spPr>
          <a:xfrm>
            <a:off x="869150" y="847600"/>
            <a:ext cx="5092200" cy="136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" type="body"/>
          </p:nvPr>
        </p:nvSpPr>
        <p:spPr>
          <a:xfrm>
            <a:off x="869150" y="2312925"/>
            <a:ext cx="3594600" cy="213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600"/>
              </a:spcBef>
              <a:spcAft>
                <a:spcPts val="0"/>
              </a:spcAft>
              <a:buSzPts val="1600"/>
              <a:buChar char="▪"/>
              <a:defRPr sz="1600"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□"/>
              <a:defRPr sz="1600"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□"/>
              <a:defRPr sz="1600"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□"/>
              <a:defRPr sz="1600"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3" name="Google Shape;33;p6"/>
          <p:cNvSpPr txBox="1"/>
          <p:nvPr>
            <p:ph idx="2" type="body"/>
          </p:nvPr>
        </p:nvSpPr>
        <p:spPr>
          <a:xfrm>
            <a:off x="4680228" y="2312925"/>
            <a:ext cx="3594600" cy="213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600"/>
              </a:spcBef>
              <a:spcAft>
                <a:spcPts val="0"/>
              </a:spcAft>
              <a:buSzPts val="1600"/>
              <a:buChar char="▪"/>
              <a:defRPr sz="1600"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□"/>
              <a:defRPr sz="1600"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□"/>
              <a:defRPr sz="1600"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□"/>
              <a:defRPr sz="1600"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4" name="Google Shape;34;p6"/>
          <p:cNvSpPr txBox="1"/>
          <p:nvPr>
            <p:ph idx="12" type="sldNum"/>
          </p:nvPr>
        </p:nvSpPr>
        <p:spPr>
          <a:xfrm>
            <a:off x="8102774" y="437057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3 columns">
  <p:cSld name="TITLE_AND_TWO_COLUMNS_1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"/>
          <p:cNvSpPr/>
          <p:nvPr/>
        </p:nvSpPr>
        <p:spPr>
          <a:xfrm>
            <a:off x="198600" y="198600"/>
            <a:ext cx="8746800" cy="4760700"/>
          </a:xfrm>
          <a:prstGeom prst="frame">
            <a:avLst>
              <a:gd fmla="val 4126" name="adj1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7"/>
          <p:cNvSpPr txBox="1"/>
          <p:nvPr>
            <p:ph type="title"/>
          </p:nvPr>
        </p:nvSpPr>
        <p:spPr>
          <a:xfrm>
            <a:off x="869150" y="847600"/>
            <a:ext cx="5092200" cy="136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38" name="Google Shape;38;p7"/>
          <p:cNvSpPr txBox="1"/>
          <p:nvPr>
            <p:ph idx="1" type="body"/>
          </p:nvPr>
        </p:nvSpPr>
        <p:spPr>
          <a:xfrm>
            <a:off x="869150" y="2312925"/>
            <a:ext cx="2366400" cy="20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▪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□"/>
              <a:defRPr sz="14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□"/>
              <a:defRPr sz="14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□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39" name="Google Shape;39;p7"/>
          <p:cNvSpPr txBox="1"/>
          <p:nvPr>
            <p:ph idx="2" type="body"/>
          </p:nvPr>
        </p:nvSpPr>
        <p:spPr>
          <a:xfrm>
            <a:off x="3356739" y="2312925"/>
            <a:ext cx="2366400" cy="20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▪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□"/>
              <a:defRPr sz="14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□"/>
              <a:defRPr sz="14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□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40" name="Google Shape;40;p7"/>
          <p:cNvSpPr txBox="1"/>
          <p:nvPr>
            <p:ph idx="3" type="body"/>
          </p:nvPr>
        </p:nvSpPr>
        <p:spPr>
          <a:xfrm>
            <a:off x="5844329" y="2312925"/>
            <a:ext cx="2366400" cy="20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▪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□"/>
              <a:defRPr sz="14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□"/>
              <a:defRPr sz="14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□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102774" y="437057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/>
          <p:nvPr/>
        </p:nvSpPr>
        <p:spPr>
          <a:xfrm>
            <a:off x="198600" y="198600"/>
            <a:ext cx="8746800" cy="4760700"/>
          </a:xfrm>
          <a:prstGeom prst="frame">
            <a:avLst>
              <a:gd fmla="val 4126" name="adj1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8"/>
          <p:cNvSpPr txBox="1"/>
          <p:nvPr>
            <p:ph type="title"/>
          </p:nvPr>
        </p:nvSpPr>
        <p:spPr>
          <a:xfrm>
            <a:off x="869150" y="847600"/>
            <a:ext cx="5092200" cy="136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45" name="Google Shape;45;p8"/>
          <p:cNvSpPr txBox="1"/>
          <p:nvPr>
            <p:ph idx="12" type="sldNum"/>
          </p:nvPr>
        </p:nvSpPr>
        <p:spPr>
          <a:xfrm>
            <a:off x="8102774" y="437057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9"/>
          <p:cNvSpPr/>
          <p:nvPr/>
        </p:nvSpPr>
        <p:spPr>
          <a:xfrm>
            <a:off x="198600" y="198600"/>
            <a:ext cx="8746800" cy="4760700"/>
          </a:xfrm>
          <a:prstGeom prst="frame">
            <a:avLst>
              <a:gd fmla="val 4126" name="adj1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9"/>
          <p:cNvSpPr txBox="1"/>
          <p:nvPr>
            <p:ph idx="1" type="body"/>
          </p:nvPr>
        </p:nvSpPr>
        <p:spPr>
          <a:xfrm>
            <a:off x="840425" y="3949100"/>
            <a:ext cx="74631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360"/>
              </a:spcBef>
              <a:spcAft>
                <a:spcPts val="0"/>
              </a:spcAft>
              <a:buSzPts val="1800"/>
              <a:buFont typeface="Work Sans"/>
              <a:buNone/>
              <a:defRPr b="1" sz="1800">
                <a:latin typeface="Work Sans"/>
                <a:ea typeface="Work Sans"/>
                <a:cs typeface="Work Sans"/>
                <a:sym typeface="Work Sans"/>
              </a:defRPr>
            </a:lvl1pPr>
          </a:lstStyle>
          <a:p/>
        </p:txBody>
      </p:sp>
      <p:sp>
        <p:nvSpPr>
          <p:cNvPr id="49" name="Google Shape;49;p9"/>
          <p:cNvSpPr txBox="1"/>
          <p:nvPr>
            <p:ph idx="12" type="sldNum"/>
          </p:nvPr>
        </p:nvSpPr>
        <p:spPr>
          <a:xfrm>
            <a:off x="8102774" y="437057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2pPr>
            <a:lvl3pPr lvl="2"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3pPr>
            <a:lvl4pPr lvl="3"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4pPr>
            <a:lvl5pPr lvl="4"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5pPr>
            <a:lvl6pPr lvl="5"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6pPr>
            <a:lvl7pPr lvl="6"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7pPr>
            <a:lvl8pPr lvl="7"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8pPr>
            <a:lvl9pPr lvl="8"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/>
          <p:nvPr/>
        </p:nvSpPr>
        <p:spPr>
          <a:xfrm>
            <a:off x="198600" y="198600"/>
            <a:ext cx="8746800" cy="4760700"/>
          </a:xfrm>
          <a:prstGeom prst="frame">
            <a:avLst>
              <a:gd fmla="val 4126" name="adj1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10"/>
          <p:cNvSpPr txBox="1"/>
          <p:nvPr>
            <p:ph idx="12" type="sldNum"/>
          </p:nvPr>
        </p:nvSpPr>
        <p:spPr>
          <a:xfrm>
            <a:off x="8102774" y="437057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869150" y="847600"/>
            <a:ext cx="5092200" cy="13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Work Sans"/>
              <a:buNone/>
              <a:defRPr b="1" sz="40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Work Sans"/>
              <a:buNone/>
              <a:defRPr b="1" sz="40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Work Sans"/>
              <a:buNone/>
              <a:defRPr b="1" sz="40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Work Sans"/>
              <a:buNone/>
              <a:defRPr b="1" sz="40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Work Sans"/>
              <a:buNone/>
              <a:defRPr b="1" sz="40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Work Sans"/>
              <a:buNone/>
              <a:defRPr b="1" sz="40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Work Sans"/>
              <a:buNone/>
              <a:defRPr b="1" sz="40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Work Sans"/>
              <a:buNone/>
              <a:defRPr b="1" sz="40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Work Sans"/>
              <a:buNone/>
              <a:defRPr b="1" sz="40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869150" y="2312925"/>
            <a:ext cx="7405800" cy="20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ork Sans Light"/>
              <a:buChar char="▪"/>
              <a:defRPr sz="20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ork Sans Light"/>
              <a:buChar char="□"/>
              <a:defRPr sz="20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ork Sans Light"/>
              <a:buChar char="□"/>
              <a:defRPr sz="20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ork Sans Light"/>
              <a:buChar char="□"/>
              <a:defRPr sz="20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ork Sans Light"/>
              <a:buChar char="○"/>
              <a:defRPr sz="20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ork Sans Light"/>
              <a:buChar char="■"/>
              <a:defRPr sz="20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ork Sans Light"/>
              <a:buChar char="●"/>
              <a:defRPr sz="20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ork Sans Light"/>
              <a:buChar char="○"/>
              <a:defRPr sz="20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ork Sans Light"/>
              <a:buChar char="■"/>
              <a:defRPr sz="20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102774" y="437057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b="1" sz="13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 algn="r">
              <a:buNone/>
              <a:defRPr b="1" sz="13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lvl="2" algn="r">
              <a:buNone/>
              <a:defRPr b="1" sz="13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lvl="3" algn="r">
              <a:buNone/>
              <a:defRPr b="1" sz="13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lvl="4" algn="r">
              <a:buNone/>
              <a:defRPr b="1" sz="13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lvl="5" algn="r">
              <a:buNone/>
              <a:defRPr b="1" sz="13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lvl="6" algn="r">
              <a:buNone/>
              <a:defRPr b="1" sz="13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lvl="7" algn="r">
              <a:buNone/>
              <a:defRPr b="1" sz="13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lvl="8" algn="r">
              <a:buNone/>
              <a:defRPr b="1" sz="13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7.png"/><Relationship Id="rId4" Type="http://schemas.openxmlformats.org/officeDocument/2006/relationships/image" Target="../media/image1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.png"/><Relationship Id="rId4" Type="http://schemas.openxmlformats.org/officeDocument/2006/relationships/image" Target="../media/image10.png"/><Relationship Id="rId5" Type="http://schemas.openxmlformats.org/officeDocument/2006/relationships/image" Target="../media/image1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.png"/><Relationship Id="rId4" Type="http://schemas.openxmlformats.org/officeDocument/2006/relationships/image" Target="../media/image18.png"/><Relationship Id="rId5" Type="http://schemas.openxmlformats.org/officeDocument/2006/relationships/image" Target="../media/image1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9.png"/><Relationship Id="rId4" Type="http://schemas.openxmlformats.org/officeDocument/2006/relationships/image" Target="../media/image2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4.png"/><Relationship Id="rId4" Type="http://schemas.openxmlformats.org/officeDocument/2006/relationships/image" Target="../media/image2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3.png"/><Relationship Id="rId4" Type="http://schemas.openxmlformats.org/officeDocument/2006/relationships/image" Target="../media/image25.png"/><Relationship Id="rId5" Type="http://schemas.openxmlformats.org/officeDocument/2006/relationships/image" Target="../media/image21.png"/><Relationship Id="rId6" Type="http://schemas.openxmlformats.org/officeDocument/2006/relationships/image" Target="../media/image3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9.png"/><Relationship Id="rId4" Type="http://schemas.openxmlformats.org/officeDocument/2006/relationships/image" Target="../media/image3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8.png"/><Relationship Id="rId4" Type="http://schemas.openxmlformats.org/officeDocument/2006/relationships/image" Target="../media/image26.png"/><Relationship Id="rId5" Type="http://schemas.openxmlformats.org/officeDocument/2006/relationships/image" Target="../media/image31.png"/><Relationship Id="rId6" Type="http://schemas.openxmlformats.org/officeDocument/2006/relationships/image" Target="../media/image2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3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3.png"/><Relationship Id="rId4" Type="http://schemas.openxmlformats.org/officeDocument/2006/relationships/image" Target="../media/image40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3.png"/><Relationship Id="rId4" Type="http://schemas.openxmlformats.org/officeDocument/2006/relationships/image" Target="../media/image39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3.png"/><Relationship Id="rId4" Type="http://schemas.openxmlformats.org/officeDocument/2006/relationships/image" Target="../media/image41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3.png"/><Relationship Id="rId4" Type="http://schemas.openxmlformats.org/officeDocument/2006/relationships/image" Target="../media/image44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8.png"/><Relationship Id="rId5" Type="http://schemas.openxmlformats.org/officeDocument/2006/relationships/image" Target="../media/image17.png"/><Relationship Id="rId6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Relationship Id="rId4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Relationship Id="rId4" Type="http://schemas.openxmlformats.org/officeDocument/2006/relationships/image" Target="../media/image15.png"/><Relationship Id="rId5" Type="http://schemas.openxmlformats.org/officeDocument/2006/relationships/image" Target="../media/image4.png"/><Relationship Id="rId6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2"/>
          <p:cNvSpPr txBox="1"/>
          <p:nvPr>
            <p:ph type="ctrTitle"/>
          </p:nvPr>
        </p:nvSpPr>
        <p:spPr>
          <a:xfrm>
            <a:off x="890650" y="445750"/>
            <a:ext cx="4914000" cy="202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/>
              <a:t>Exploring the OMICs response to short and long-term exposure to air pollution at multiple molecular levels</a:t>
            </a:r>
            <a:endParaRPr sz="2400"/>
          </a:p>
        </p:txBody>
      </p:sp>
      <p:sp>
        <p:nvSpPr>
          <p:cNvPr id="61" name="Google Shape;61;p12"/>
          <p:cNvSpPr txBox="1"/>
          <p:nvPr/>
        </p:nvSpPr>
        <p:spPr>
          <a:xfrm>
            <a:off x="890650" y="2752425"/>
            <a:ext cx="4620600" cy="8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Work Sans"/>
                <a:ea typeface="Work Sans"/>
                <a:cs typeface="Work Sans"/>
                <a:sym typeface="Work Sans"/>
              </a:rPr>
              <a:t>Shati Rahman</a:t>
            </a:r>
            <a:endParaRPr b="1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Work Sans"/>
                <a:ea typeface="Work Sans"/>
                <a:cs typeface="Work Sans"/>
                <a:sym typeface="Work Sans"/>
              </a:rPr>
              <a:t>Hong Tan</a:t>
            </a:r>
            <a:endParaRPr b="1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Work Sans"/>
                <a:ea typeface="Work Sans"/>
                <a:cs typeface="Work Sans"/>
                <a:sym typeface="Work Sans"/>
              </a:rPr>
              <a:t>Matt Whitaker</a:t>
            </a:r>
            <a:endParaRPr b="1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62" name="Google Shape;62;p12"/>
          <p:cNvSpPr txBox="1"/>
          <p:nvPr/>
        </p:nvSpPr>
        <p:spPr>
          <a:xfrm>
            <a:off x="890650" y="3872000"/>
            <a:ext cx="3827400" cy="7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Computational Epidemiology</a:t>
            </a:r>
            <a:r>
              <a:rPr lang="en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presentation</a:t>
            </a:r>
            <a:br>
              <a:rPr lang="en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</a:br>
            <a:r>
              <a:rPr lang="en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8 May 2019</a:t>
            </a:r>
            <a:endParaRPr/>
          </a:p>
        </p:txBody>
      </p:sp>
      <p:sp>
        <p:nvSpPr>
          <p:cNvPr id="63" name="Google Shape;63;p12"/>
          <p:cNvSpPr/>
          <p:nvPr/>
        </p:nvSpPr>
        <p:spPr>
          <a:xfrm>
            <a:off x="6682751" y="946325"/>
            <a:ext cx="1505649" cy="1727603"/>
          </a:xfrm>
          <a:custGeom>
            <a:rect b="b" l="l" r="r" t="t"/>
            <a:pathLst>
              <a:path extrusionOk="0" h="5947" w="5183">
                <a:moveTo>
                  <a:pt x="4120" y="1119"/>
                </a:moveTo>
                <a:lnTo>
                  <a:pt x="4008" y="1305"/>
                </a:lnTo>
                <a:lnTo>
                  <a:pt x="3878" y="1492"/>
                </a:lnTo>
                <a:lnTo>
                  <a:pt x="1324" y="1492"/>
                </a:lnTo>
                <a:lnTo>
                  <a:pt x="1175" y="1305"/>
                </a:lnTo>
                <a:lnTo>
                  <a:pt x="1082" y="1119"/>
                </a:lnTo>
                <a:close/>
                <a:moveTo>
                  <a:pt x="3337" y="2051"/>
                </a:moveTo>
                <a:lnTo>
                  <a:pt x="3169" y="2181"/>
                </a:lnTo>
                <a:lnTo>
                  <a:pt x="3002" y="2312"/>
                </a:lnTo>
                <a:lnTo>
                  <a:pt x="2797" y="2424"/>
                </a:lnTo>
                <a:lnTo>
                  <a:pt x="2592" y="2554"/>
                </a:lnTo>
                <a:lnTo>
                  <a:pt x="2386" y="2424"/>
                </a:lnTo>
                <a:lnTo>
                  <a:pt x="2181" y="2312"/>
                </a:lnTo>
                <a:lnTo>
                  <a:pt x="2014" y="2181"/>
                </a:lnTo>
                <a:lnTo>
                  <a:pt x="1846" y="2051"/>
                </a:lnTo>
                <a:close/>
                <a:moveTo>
                  <a:pt x="3859" y="4455"/>
                </a:moveTo>
                <a:lnTo>
                  <a:pt x="3990" y="4642"/>
                </a:lnTo>
                <a:lnTo>
                  <a:pt x="4101" y="4828"/>
                </a:lnTo>
                <a:lnTo>
                  <a:pt x="1063" y="4828"/>
                </a:lnTo>
                <a:lnTo>
                  <a:pt x="1175" y="4642"/>
                </a:lnTo>
                <a:lnTo>
                  <a:pt x="1324" y="4455"/>
                </a:lnTo>
                <a:close/>
                <a:moveTo>
                  <a:pt x="187" y="1"/>
                </a:moveTo>
                <a:lnTo>
                  <a:pt x="94" y="19"/>
                </a:lnTo>
                <a:lnTo>
                  <a:pt x="38" y="56"/>
                </a:lnTo>
                <a:lnTo>
                  <a:pt x="1" y="131"/>
                </a:lnTo>
                <a:lnTo>
                  <a:pt x="1" y="206"/>
                </a:lnTo>
                <a:lnTo>
                  <a:pt x="38" y="429"/>
                </a:lnTo>
                <a:lnTo>
                  <a:pt x="94" y="709"/>
                </a:lnTo>
                <a:lnTo>
                  <a:pt x="224" y="1044"/>
                </a:lnTo>
                <a:lnTo>
                  <a:pt x="299" y="1231"/>
                </a:lnTo>
                <a:lnTo>
                  <a:pt x="392" y="1417"/>
                </a:lnTo>
                <a:lnTo>
                  <a:pt x="504" y="1604"/>
                </a:lnTo>
                <a:lnTo>
                  <a:pt x="616" y="1809"/>
                </a:lnTo>
                <a:lnTo>
                  <a:pt x="765" y="1995"/>
                </a:lnTo>
                <a:lnTo>
                  <a:pt x="933" y="2200"/>
                </a:lnTo>
                <a:lnTo>
                  <a:pt x="1138" y="2405"/>
                </a:lnTo>
                <a:lnTo>
                  <a:pt x="1343" y="2591"/>
                </a:lnTo>
                <a:lnTo>
                  <a:pt x="1585" y="2778"/>
                </a:lnTo>
                <a:lnTo>
                  <a:pt x="1846" y="2964"/>
                </a:lnTo>
                <a:lnTo>
                  <a:pt x="1585" y="3151"/>
                </a:lnTo>
                <a:lnTo>
                  <a:pt x="1343" y="3356"/>
                </a:lnTo>
                <a:lnTo>
                  <a:pt x="1138" y="3542"/>
                </a:lnTo>
                <a:lnTo>
                  <a:pt x="933" y="3747"/>
                </a:lnTo>
                <a:lnTo>
                  <a:pt x="765" y="3952"/>
                </a:lnTo>
                <a:lnTo>
                  <a:pt x="616" y="4139"/>
                </a:lnTo>
                <a:lnTo>
                  <a:pt x="504" y="4344"/>
                </a:lnTo>
                <a:lnTo>
                  <a:pt x="392" y="4530"/>
                </a:lnTo>
                <a:lnTo>
                  <a:pt x="299" y="4716"/>
                </a:lnTo>
                <a:lnTo>
                  <a:pt x="224" y="4903"/>
                </a:lnTo>
                <a:lnTo>
                  <a:pt x="94" y="5238"/>
                </a:lnTo>
                <a:lnTo>
                  <a:pt x="38" y="5518"/>
                </a:lnTo>
                <a:lnTo>
                  <a:pt x="1" y="5742"/>
                </a:lnTo>
                <a:lnTo>
                  <a:pt x="1" y="5816"/>
                </a:lnTo>
                <a:lnTo>
                  <a:pt x="38" y="5872"/>
                </a:lnTo>
                <a:lnTo>
                  <a:pt x="94" y="5928"/>
                </a:lnTo>
                <a:lnTo>
                  <a:pt x="187" y="5947"/>
                </a:lnTo>
                <a:lnTo>
                  <a:pt x="560" y="5947"/>
                </a:lnTo>
                <a:lnTo>
                  <a:pt x="616" y="5928"/>
                </a:lnTo>
                <a:lnTo>
                  <a:pt x="672" y="5891"/>
                </a:lnTo>
                <a:lnTo>
                  <a:pt x="728" y="5853"/>
                </a:lnTo>
                <a:lnTo>
                  <a:pt x="746" y="5779"/>
                </a:lnTo>
                <a:lnTo>
                  <a:pt x="783" y="5574"/>
                </a:lnTo>
                <a:lnTo>
                  <a:pt x="4400" y="5574"/>
                </a:lnTo>
                <a:lnTo>
                  <a:pt x="4437" y="5779"/>
                </a:lnTo>
                <a:lnTo>
                  <a:pt x="4456" y="5853"/>
                </a:lnTo>
                <a:lnTo>
                  <a:pt x="4511" y="5891"/>
                </a:lnTo>
                <a:lnTo>
                  <a:pt x="4567" y="5928"/>
                </a:lnTo>
                <a:lnTo>
                  <a:pt x="4623" y="5947"/>
                </a:lnTo>
                <a:lnTo>
                  <a:pt x="4996" y="5947"/>
                </a:lnTo>
                <a:lnTo>
                  <a:pt x="5089" y="5928"/>
                </a:lnTo>
                <a:lnTo>
                  <a:pt x="5145" y="5872"/>
                </a:lnTo>
                <a:lnTo>
                  <a:pt x="5182" y="5816"/>
                </a:lnTo>
                <a:lnTo>
                  <a:pt x="5182" y="5742"/>
                </a:lnTo>
                <a:lnTo>
                  <a:pt x="5164" y="5537"/>
                </a:lnTo>
                <a:lnTo>
                  <a:pt x="5108" y="5294"/>
                </a:lnTo>
                <a:lnTo>
                  <a:pt x="5015" y="5015"/>
                </a:lnTo>
                <a:lnTo>
                  <a:pt x="4884" y="4716"/>
                </a:lnTo>
                <a:lnTo>
                  <a:pt x="4698" y="4381"/>
                </a:lnTo>
                <a:lnTo>
                  <a:pt x="4605" y="4195"/>
                </a:lnTo>
                <a:lnTo>
                  <a:pt x="4474" y="4027"/>
                </a:lnTo>
                <a:lnTo>
                  <a:pt x="4325" y="3840"/>
                </a:lnTo>
                <a:lnTo>
                  <a:pt x="4176" y="3673"/>
                </a:lnTo>
                <a:lnTo>
                  <a:pt x="4008" y="3505"/>
                </a:lnTo>
                <a:lnTo>
                  <a:pt x="3803" y="3318"/>
                </a:lnTo>
                <a:lnTo>
                  <a:pt x="3486" y="3542"/>
                </a:lnTo>
                <a:lnTo>
                  <a:pt x="3132" y="3729"/>
                </a:lnTo>
                <a:lnTo>
                  <a:pt x="3318" y="3896"/>
                </a:lnTo>
                <a:lnTo>
                  <a:pt x="1846" y="3896"/>
                </a:lnTo>
                <a:lnTo>
                  <a:pt x="2032" y="3747"/>
                </a:lnTo>
                <a:lnTo>
                  <a:pt x="2256" y="3598"/>
                </a:lnTo>
                <a:lnTo>
                  <a:pt x="2498" y="3449"/>
                </a:lnTo>
                <a:lnTo>
                  <a:pt x="2759" y="3300"/>
                </a:lnTo>
                <a:lnTo>
                  <a:pt x="3113" y="3113"/>
                </a:lnTo>
                <a:lnTo>
                  <a:pt x="3430" y="2908"/>
                </a:lnTo>
                <a:lnTo>
                  <a:pt x="3729" y="2703"/>
                </a:lnTo>
                <a:lnTo>
                  <a:pt x="3971" y="2480"/>
                </a:lnTo>
                <a:lnTo>
                  <a:pt x="4195" y="2256"/>
                </a:lnTo>
                <a:lnTo>
                  <a:pt x="4381" y="2032"/>
                </a:lnTo>
                <a:lnTo>
                  <a:pt x="4549" y="1809"/>
                </a:lnTo>
                <a:lnTo>
                  <a:pt x="4698" y="1585"/>
                </a:lnTo>
                <a:lnTo>
                  <a:pt x="4810" y="1380"/>
                </a:lnTo>
                <a:lnTo>
                  <a:pt x="4922" y="1175"/>
                </a:lnTo>
                <a:lnTo>
                  <a:pt x="4996" y="970"/>
                </a:lnTo>
                <a:lnTo>
                  <a:pt x="5071" y="783"/>
                </a:lnTo>
                <a:lnTo>
                  <a:pt x="5145" y="467"/>
                </a:lnTo>
                <a:lnTo>
                  <a:pt x="5182" y="206"/>
                </a:lnTo>
                <a:lnTo>
                  <a:pt x="5182" y="131"/>
                </a:lnTo>
                <a:lnTo>
                  <a:pt x="5145" y="56"/>
                </a:lnTo>
                <a:lnTo>
                  <a:pt x="5089" y="19"/>
                </a:lnTo>
                <a:lnTo>
                  <a:pt x="5015" y="1"/>
                </a:lnTo>
                <a:lnTo>
                  <a:pt x="4623" y="1"/>
                </a:lnTo>
                <a:lnTo>
                  <a:pt x="4567" y="19"/>
                </a:lnTo>
                <a:lnTo>
                  <a:pt x="4511" y="56"/>
                </a:lnTo>
                <a:lnTo>
                  <a:pt x="4474" y="94"/>
                </a:lnTo>
                <a:lnTo>
                  <a:pt x="4437" y="168"/>
                </a:lnTo>
                <a:lnTo>
                  <a:pt x="4400" y="373"/>
                </a:lnTo>
                <a:lnTo>
                  <a:pt x="783" y="373"/>
                </a:lnTo>
                <a:lnTo>
                  <a:pt x="746" y="168"/>
                </a:lnTo>
                <a:lnTo>
                  <a:pt x="728" y="94"/>
                </a:lnTo>
                <a:lnTo>
                  <a:pt x="672" y="56"/>
                </a:lnTo>
                <a:lnTo>
                  <a:pt x="616" y="19"/>
                </a:lnTo>
                <a:lnTo>
                  <a:pt x="56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12"/>
          <p:cNvSpPr txBox="1"/>
          <p:nvPr>
            <p:ph idx="12" type="sldNum"/>
          </p:nvPr>
        </p:nvSpPr>
        <p:spPr>
          <a:xfrm>
            <a:off x="8396709" y="46451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1"/>
          <p:cNvSpPr txBox="1"/>
          <p:nvPr>
            <p:ph type="ctrTitle"/>
          </p:nvPr>
        </p:nvSpPr>
        <p:spPr>
          <a:xfrm>
            <a:off x="1048725" y="3058625"/>
            <a:ext cx="49140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selection</a:t>
            </a:r>
            <a:endParaRPr/>
          </a:p>
        </p:txBody>
      </p:sp>
      <p:sp>
        <p:nvSpPr>
          <p:cNvPr id="162" name="Google Shape;162;p21"/>
          <p:cNvSpPr txBox="1"/>
          <p:nvPr/>
        </p:nvSpPr>
        <p:spPr>
          <a:xfrm>
            <a:off x="7096850" y="765625"/>
            <a:ext cx="2247900" cy="202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200">
                <a:latin typeface="Work Sans"/>
                <a:ea typeface="Work Sans"/>
                <a:cs typeface="Work Sans"/>
                <a:sym typeface="Work Sans"/>
              </a:rPr>
              <a:t>2</a:t>
            </a:r>
            <a:endParaRPr b="1" sz="72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63" name="Google Shape;163;p21"/>
          <p:cNvSpPr txBox="1"/>
          <p:nvPr>
            <p:ph idx="12" type="sldNum"/>
          </p:nvPr>
        </p:nvSpPr>
        <p:spPr>
          <a:xfrm>
            <a:off x="8396709" y="46451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2"/>
          <p:cNvSpPr txBox="1"/>
          <p:nvPr>
            <p:ph idx="4294967295" type="title"/>
          </p:nvPr>
        </p:nvSpPr>
        <p:spPr>
          <a:xfrm>
            <a:off x="869150" y="847600"/>
            <a:ext cx="5092200" cy="82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selection</a:t>
            </a:r>
            <a:endParaRPr/>
          </a:p>
        </p:txBody>
      </p:sp>
      <p:sp>
        <p:nvSpPr>
          <p:cNvPr id="169" name="Google Shape;169;p22"/>
          <p:cNvSpPr txBox="1"/>
          <p:nvPr>
            <p:ph idx="4294967295" type="body"/>
          </p:nvPr>
        </p:nvSpPr>
        <p:spPr>
          <a:xfrm>
            <a:off x="869150" y="2312925"/>
            <a:ext cx="2366400" cy="20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400">
                <a:latin typeface="Work Sans"/>
                <a:ea typeface="Work Sans"/>
                <a:cs typeface="Work Sans"/>
                <a:sym typeface="Work Sans"/>
              </a:rPr>
              <a:t>Univariate</a:t>
            </a:r>
            <a:endParaRPr b="1" sz="1400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/>
              <a:t>Linear mixed models to identify markers significantly associated with TRAP exposure</a:t>
            </a:r>
            <a:endParaRPr sz="1400"/>
          </a:p>
        </p:txBody>
      </p:sp>
      <p:sp>
        <p:nvSpPr>
          <p:cNvPr id="170" name="Google Shape;170;p22"/>
          <p:cNvSpPr txBox="1"/>
          <p:nvPr>
            <p:ph idx="4294967295" type="body"/>
          </p:nvPr>
        </p:nvSpPr>
        <p:spPr>
          <a:xfrm>
            <a:off x="3388800" y="2312925"/>
            <a:ext cx="2366400" cy="20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400">
                <a:latin typeface="Work Sans"/>
                <a:ea typeface="Work Sans"/>
                <a:cs typeface="Work Sans"/>
                <a:sym typeface="Work Sans"/>
              </a:rPr>
              <a:t>Multivariate - Bolasso</a:t>
            </a:r>
            <a:endParaRPr b="1" sz="1400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/>
              <a:t>Penalised multiple regression with stability analysis to identify markers consistently selected in multivariate models at different levels of penalisation</a:t>
            </a:r>
            <a:endParaRPr sz="1400"/>
          </a:p>
        </p:txBody>
      </p:sp>
      <p:sp>
        <p:nvSpPr>
          <p:cNvPr id="171" name="Google Shape;171;p22"/>
          <p:cNvSpPr txBox="1"/>
          <p:nvPr>
            <p:ph idx="4294967295" type="body"/>
          </p:nvPr>
        </p:nvSpPr>
        <p:spPr>
          <a:xfrm>
            <a:off x="5908450" y="2312925"/>
            <a:ext cx="2366400" cy="20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400">
                <a:latin typeface="Work Sans"/>
                <a:ea typeface="Work Sans"/>
                <a:cs typeface="Work Sans"/>
                <a:sym typeface="Work Sans"/>
              </a:rPr>
              <a:t>Multivariate - Bayesian</a:t>
            </a:r>
            <a:endParaRPr b="1" sz="1400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/>
              <a:t>Variational approximations to MCMC using varBVS package. Gives posterior likelihood of inclusion in model.</a:t>
            </a:r>
            <a:endParaRPr sz="1400"/>
          </a:p>
        </p:txBody>
      </p:sp>
      <p:sp>
        <p:nvSpPr>
          <p:cNvPr id="172" name="Google Shape;172;p22"/>
          <p:cNvSpPr txBox="1"/>
          <p:nvPr>
            <p:ph idx="4294967295" type="body"/>
          </p:nvPr>
        </p:nvSpPr>
        <p:spPr>
          <a:xfrm>
            <a:off x="869150" y="1714725"/>
            <a:ext cx="7519800" cy="59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400">
                <a:latin typeface="Work Sans"/>
                <a:ea typeface="Work Sans"/>
                <a:cs typeface="Work Sans"/>
                <a:sym typeface="Work Sans"/>
              </a:rPr>
              <a:t>Three methods </a:t>
            </a:r>
            <a:r>
              <a:rPr lang="en" sz="1400"/>
              <a:t>for selecting ‘interesting’ markers associated with TRAP exposure</a:t>
            </a:r>
            <a:endParaRPr sz="1400"/>
          </a:p>
        </p:txBody>
      </p:sp>
      <p:cxnSp>
        <p:nvCxnSpPr>
          <p:cNvPr id="173" name="Google Shape;173;p22"/>
          <p:cNvCxnSpPr/>
          <p:nvPr/>
        </p:nvCxnSpPr>
        <p:spPr>
          <a:xfrm>
            <a:off x="3156925" y="2261950"/>
            <a:ext cx="0" cy="2094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4" name="Google Shape;174;p22"/>
          <p:cNvSpPr txBox="1"/>
          <p:nvPr>
            <p:ph idx="12" type="sldNum"/>
          </p:nvPr>
        </p:nvSpPr>
        <p:spPr>
          <a:xfrm>
            <a:off x="8396709" y="46451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3"/>
          <p:cNvSpPr txBox="1"/>
          <p:nvPr/>
        </p:nvSpPr>
        <p:spPr>
          <a:xfrm>
            <a:off x="869150" y="1354750"/>
            <a:ext cx="7234200" cy="30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Simple linear mixed model:</a:t>
            </a:r>
            <a:endParaRPr b="1" sz="1600">
              <a:solidFill>
                <a:srgbClr val="000000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>
                <a:latin typeface="Work Sans Light"/>
                <a:ea typeface="Work Sans Light"/>
                <a:cs typeface="Work Sans Light"/>
                <a:sym typeface="Work Sans Light"/>
              </a:rPr>
              <a:t>Y[omic] ~ </a:t>
            </a:r>
            <a:r>
              <a:rPr lang="en" sz="1600">
                <a:solidFill>
                  <a:srgbClr val="FF0000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[1 | ID]</a:t>
            </a:r>
            <a:r>
              <a:rPr lang="en" sz="1600">
                <a:solidFill>
                  <a:srgbClr val="980000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</a:t>
            </a:r>
            <a:r>
              <a:rPr lang="en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+ </a:t>
            </a:r>
            <a:r>
              <a:rPr lang="en" sz="1600">
                <a:solidFill>
                  <a:srgbClr val="38761D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[1|random effs] </a:t>
            </a:r>
            <a:r>
              <a:rPr lang="en" sz="1600">
                <a:latin typeface="Work Sans Light"/>
                <a:ea typeface="Work Sans Light"/>
                <a:cs typeface="Work Sans Light"/>
                <a:sym typeface="Work Sans Light"/>
              </a:rPr>
              <a:t>+</a:t>
            </a:r>
            <a:r>
              <a:rPr lang="en" sz="1600">
                <a:solidFill>
                  <a:srgbClr val="9900FF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</a:t>
            </a:r>
            <a:r>
              <a:rPr lang="en" sz="1600">
                <a:solidFill>
                  <a:srgbClr val="FF9900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[covariates] </a:t>
            </a:r>
            <a:r>
              <a:rPr lang="en" sz="1600">
                <a:solidFill>
                  <a:srgbClr val="FF00FF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+ exposure</a:t>
            </a:r>
            <a:endParaRPr sz="1600">
              <a:solidFill>
                <a:srgbClr val="FF00FF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0000"/>
                </a:solidFill>
                <a:latin typeface="Work Sans"/>
                <a:ea typeface="Work Sans"/>
                <a:cs typeface="Work Sans"/>
                <a:sym typeface="Work Sans"/>
              </a:rPr>
              <a:t>ID </a:t>
            </a:r>
            <a:r>
              <a:rPr lang="en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as a random effect to remove between-subject variance</a:t>
            </a:r>
            <a:br>
              <a:rPr lang="en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</a:br>
            <a:r>
              <a:rPr b="1" lang="en" sz="1600">
                <a:solidFill>
                  <a:srgbClr val="38761D"/>
                </a:solidFill>
                <a:latin typeface="Work Sans"/>
                <a:ea typeface="Work Sans"/>
                <a:cs typeface="Work Sans"/>
                <a:sym typeface="Work Sans"/>
              </a:rPr>
              <a:t>Random effects</a:t>
            </a:r>
            <a:r>
              <a:rPr lang="en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= technical confounders (batch etc)</a:t>
            </a:r>
            <a:br>
              <a:rPr lang="en" sz="16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</a:br>
            <a:r>
              <a:rPr b="1" lang="en" sz="1600">
                <a:solidFill>
                  <a:srgbClr val="FF9900"/>
                </a:solidFill>
                <a:latin typeface="Work Sans"/>
                <a:ea typeface="Work Sans"/>
                <a:cs typeface="Work Sans"/>
                <a:sym typeface="Work Sans"/>
              </a:rPr>
              <a:t>Covariates</a:t>
            </a:r>
            <a:r>
              <a:rPr lang="en" sz="1600">
                <a:solidFill>
                  <a:srgbClr val="000000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= confounders such as age, BMI, caffeine etc.</a:t>
            </a:r>
            <a:br>
              <a:rPr lang="en" sz="1600">
                <a:solidFill>
                  <a:srgbClr val="000000"/>
                </a:solidFill>
                <a:latin typeface="Work Sans Light"/>
                <a:ea typeface="Work Sans Light"/>
                <a:cs typeface="Work Sans Light"/>
                <a:sym typeface="Work Sans Light"/>
              </a:rPr>
            </a:br>
            <a:r>
              <a:rPr b="1" lang="en" sz="1600">
                <a:solidFill>
                  <a:srgbClr val="FF00FF"/>
                </a:solidFill>
                <a:latin typeface="Work Sans"/>
                <a:ea typeface="Work Sans"/>
                <a:cs typeface="Work Sans"/>
                <a:sym typeface="Work Sans"/>
              </a:rPr>
              <a:t>Exposure</a:t>
            </a:r>
            <a:r>
              <a:rPr lang="en" sz="1600">
                <a:solidFill>
                  <a:srgbClr val="000000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= </a:t>
            </a:r>
            <a:r>
              <a:rPr lang="en" sz="1600">
                <a:latin typeface="Work Sans Light"/>
                <a:ea typeface="Work Sans Light"/>
                <a:cs typeface="Work Sans Light"/>
                <a:sym typeface="Work Sans Light"/>
              </a:rPr>
              <a:t>either short-term measurement</a:t>
            </a:r>
            <a:endParaRPr sz="1600">
              <a:solidFill>
                <a:srgbClr val="000000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>
                <a:latin typeface="Work Sans Light"/>
                <a:ea typeface="Work Sans Light"/>
                <a:cs typeface="Work Sans Light"/>
                <a:sym typeface="Work Sans Light"/>
              </a:rPr>
              <a:t>When investigating short term exposure, long-term exposure was controlled for, and vice versa.</a:t>
            </a:r>
            <a:endParaRPr sz="1600"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>
                <a:latin typeface="Work Sans Light"/>
                <a:ea typeface="Work Sans Light"/>
                <a:cs typeface="Work Sans Light"/>
                <a:sym typeface="Work Sans Light"/>
              </a:rPr>
              <a:t>We will </a:t>
            </a:r>
            <a:r>
              <a:rPr b="1" lang="en" sz="1600">
                <a:latin typeface="Work Sans"/>
                <a:ea typeface="Work Sans"/>
                <a:cs typeface="Work Sans"/>
                <a:sym typeface="Work Sans"/>
              </a:rPr>
              <a:t>report short-term results</a:t>
            </a:r>
            <a:r>
              <a:rPr lang="en" sz="1600">
                <a:latin typeface="Work Sans Light"/>
                <a:ea typeface="Work Sans Light"/>
                <a:cs typeface="Work Sans Light"/>
                <a:sym typeface="Work Sans Light"/>
              </a:rPr>
              <a:t>, as they are more interesting </a:t>
            </a:r>
            <a:br>
              <a:rPr lang="en" sz="1600">
                <a:latin typeface="Work Sans Light"/>
                <a:ea typeface="Work Sans Light"/>
                <a:cs typeface="Work Sans Light"/>
                <a:sym typeface="Work Sans Light"/>
              </a:rPr>
            </a:br>
            <a:r>
              <a:rPr lang="en" sz="1600">
                <a:latin typeface="Work Sans Light"/>
                <a:ea typeface="Work Sans Light"/>
                <a:cs typeface="Work Sans Light"/>
                <a:sym typeface="Work Sans Light"/>
              </a:rPr>
              <a:t>(almost no significant long-term results found)</a:t>
            </a:r>
            <a:endParaRPr sz="1600"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180" name="Google Shape;180;p23"/>
          <p:cNvSpPr txBox="1"/>
          <p:nvPr/>
        </p:nvSpPr>
        <p:spPr>
          <a:xfrm>
            <a:off x="869150" y="653050"/>
            <a:ext cx="7428300" cy="7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The univariate model</a:t>
            </a:r>
            <a:endParaRPr b="1" sz="3000">
              <a:solidFill>
                <a:srgbClr val="00000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81" name="Google Shape;181;p23"/>
          <p:cNvSpPr txBox="1"/>
          <p:nvPr>
            <p:ph idx="12" type="sldNum"/>
          </p:nvPr>
        </p:nvSpPr>
        <p:spPr>
          <a:xfrm>
            <a:off x="8396709" y="46451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4"/>
          <p:cNvSpPr txBox="1"/>
          <p:nvPr>
            <p:ph idx="4294967295" type="title"/>
          </p:nvPr>
        </p:nvSpPr>
        <p:spPr>
          <a:xfrm>
            <a:off x="595050" y="540050"/>
            <a:ext cx="7895700" cy="9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Univariate</a:t>
            </a:r>
            <a:r>
              <a:rPr lang="en" sz="3000"/>
              <a:t> variable selection: </a:t>
            </a:r>
            <a:r>
              <a:rPr b="0" lang="en" sz="3000"/>
              <a:t>Proteins</a:t>
            </a:r>
            <a:endParaRPr b="0" sz="3000"/>
          </a:p>
        </p:txBody>
      </p:sp>
      <p:pic>
        <p:nvPicPr>
          <p:cNvPr id="187" name="Google Shape;18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2650" y="1386950"/>
            <a:ext cx="7517940" cy="2349375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4"/>
          <p:cNvSpPr txBox="1"/>
          <p:nvPr/>
        </p:nvSpPr>
        <p:spPr>
          <a:xfrm>
            <a:off x="765625" y="3976625"/>
            <a:ext cx="57522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Work Sans Light"/>
                <a:ea typeface="Work Sans Light"/>
                <a:cs typeface="Work Sans Light"/>
                <a:sym typeface="Work Sans Light"/>
              </a:rPr>
              <a:t>No significant proteins identified after FDR correction</a:t>
            </a:r>
            <a:endParaRPr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Work Sans Light"/>
                <a:ea typeface="Work Sans Light"/>
                <a:cs typeface="Work Sans Light"/>
                <a:sym typeface="Work Sans Light"/>
              </a:rPr>
              <a:t>(of 8 proteins total)</a:t>
            </a:r>
            <a:endParaRPr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189" name="Google Shape;189;p24"/>
          <p:cNvSpPr txBox="1"/>
          <p:nvPr>
            <p:ph idx="12" type="sldNum"/>
          </p:nvPr>
        </p:nvSpPr>
        <p:spPr>
          <a:xfrm>
            <a:off x="8396709" y="46451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5"/>
          <p:cNvSpPr txBox="1"/>
          <p:nvPr>
            <p:ph idx="4294967295" type="title"/>
          </p:nvPr>
        </p:nvSpPr>
        <p:spPr>
          <a:xfrm>
            <a:off x="554050" y="564525"/>
            <a:ext cx="7895700" cy="9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Univariate variable selection: </a:t>
            </a:r>
            <a:r>
              <a:rPr b="0" lang="en" sz="3000"/>
              <a:t>Transcripts</a:t>
            </a:r>
            <a:endParaRPr b="0" sz="3000"/>
          </a:p>
        </p:txBody>
      </p:sp>
      <p:sp>
        <p:nvSpPr>
          <p:cNvPr id="195" name="Google Shape;195;p25"/>
          <p:cNvSpPr txBox="1"/>
          <p:nvPr/>
        </p:nvSpPr>
        <p:spPr>
          <a:xfrm>
            <a:off x="765625" y="4013050"/>
            <a:ext cx="71340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Work Sans Light"/>
                <a:ea typeface="Work Sans Light"/>
                <a:cs typeface="Work Sans Light"/>
                <a:sym typeface="Work Sans Light"/>
              </a:rPr>
              <a:t>5</a:t>
            </a:r>
            <a:r>
              <a:rPr lang="en">
                <a:latin typeface="Work Sans Light"/>
                <a:ea typeface="Work Sans Light"/>
                <a:cs typeface="Work Sans Light"/>
                <a:sym typeface="Work Sans Light"/>
              </a:rPr>
              <a:t> significant transcripts identified after FDR correction (Benjamini-Hochberg)</a:t>
            </a:r>
            <a:br>
              <a:rPr lang="en">
                <a:latin typeface="Work Sans Light"/>
                <a:ea typeface="Work Sans Light"/>
                <a:cs typeface="Work Sans Light"/>
                <a:sym typeface="Work Sans Light"/>
              </a:rPr>
            </a:br>
            <a:r>
              <a:rPr lang="en">
                <a:latin typeface="Work Sans Light"/>
                <a:ea typeface="Work Sans Light"/>
                <a:cs typeface="Work Sans Light"/>
                <a:sym typeface="Work Sans Light"/>
              </a:rPr>
              <a:t>(all associated with PNC) </a:t>
            </a:r>
            <a:endParaRPr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pic>
        <p:nvPicPr>
          <p:cNvPr id="196" name="Google Shape;19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5838" y="1597513"/>
            <a:ext cx="7263720" cy="2269925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5"/>
          <p:cNvSpPr txBox="1"/>
          <p:nvPr>
            <p:ph idx="12" type="sldNum"/>
          </p:nvPr>
        </p:nvSpPr>
        <p:spPr>
          <a:xfrm>
            <a:off x="8396709" y="46451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6"/>
          <p:cNvSpPr txBox="1"/>
          <p:nvPr>
            <p:ph idx="4294967295" type="title"/>
          </p:nvPr>
        </p:nvSpPr>
        <p:spPr>
          <a:xfrm>
            <a:off x="595050" y="540050"/>
            <a:ext cx="8043000" cy="9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Univariate variable selection: </a:t>
            </a:r>
            <a:r>
              <a:rPr b="0" lang="en" sz="3000"/>
              <a:t>Metabolites</a:t>
            </a:r>
            <a:endParaRPr b="0" sz="3000"/>
          </a:p>
        </p:txBody>
      </p:sp>
      <p:sp>
        <p:nvSpPr>
          <p:cNvPr id="203" name="Google Shape;203;p26"/>
          <p:cNvSpPr txBox="1"/>
          <p:nvPr/>
        </p:nvSpPr>
        <p:spPr>
          <a:xfrm>
            <a:off x="765625" y="3940250"/>
            <a:ext cx="57522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Work Sans Light"/>
                <a:ea typeface="Work Sans Light"/>
                <a:cs typeface="Work Sans Light"/>
                <a:sym typeface="Work Sans Light"/>
              </a:rPr>
              <a:t>27</a:t>
            </a:r>
            <a:r>
              <a:rPr lang="en">
                <a:latin typeface="Work Sans Light"/>
                <a:ea typeface="Work Sans Light"/>
                <a:cs typeface="Work Sans Light"/>
                <a:sym typeface="Work Sans Light"/>
              </a:rPr>
              <a:t> significant metabolites identified after FDR correction </a:t>
            </a:r>
            <a:br>
              <a:rPr lang="en">
                <a:latin typeface="Work Sans Light"/>
                <a:ea typeface="Work Sans Light"/>
                <a:cs typeface="Work Sans Light"/>
                <a:sym typeface="Work Sans Light"/>
              </a:rPr>
            </a:br>
            <a:r>
              <a:rPr lang="en">
                <a:latin typeface="Work Sans Light"/>
                <a:ea typeface="Work Sans Light"/>
                <a:cs typeface="Work Sans Light"/>
                <a:sym typeface="Work Sans Light"/>
              </a:rPr>
              <a:t>8 associated with both TRAPs</a:t>
            </a:r>
            <a:endParaRPr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pic>
        <p:nvPicPr>
          <p:cNvPr id="204" name="Google Shape;20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5050" y="1259100"/>
            <a:ext cx="7875520" cy="2461100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26"/>
          <p:cNvSpPr txBox="1"/>
          <p:nvPr>
            <p:ph idx="12" type="sldNum"/>
          </p:nvPr>
        </p:nvSpPr>
        <p:spPr>
          <a:xfrm>
            <a:off x="8396709" y="46451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7"/>
          <p:cNvSpPr txBox="1"/>
          <p:nvPr>
            <p:ph idx="4294967295" type="title"/>
          </p:nvPr>
        </p:nvSpPr>
        <p:spPr>
          <a:xfrm>
            <a:off x="595050" y="540050"/>
            <a:ext cx="8148000" cy="9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Univariate variable selection: </a:t>
            </a:r>
            <a:r>
              <a:rPr b="0" lang="en" sz="3000"/>
              <a:t>Methylation</a:t>
            </a:r>
            <a:endParaRPr b="0" sz="3000"/>
          </a:p>
        </p:txBody>
      </p:sp>
      <p:sp>
        <p:nvSpPr>
          <p:cNvPr id="211" name="Google Shape;211;p27"/>
          <p:cNvSpPr txBox="1"/>
          <p:nvPr/>
        </p:nvSpPr>
        <p:spPr>
          <a:xfrm>
            <a:off x="765625" y="4054308"/>
            <a:ext cx="57522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Work Sans Light"/>
                <a:ea typeface="Work Sans Light"/>
                <a:cs typeface="Work Sans Light"/>
                <a:sym typeface="Work Sans Light"/>
              </a:rPr>
              <a:t>No</a:t>
            </a:r>
            <a:r>
              <a:rPr lang="en">
                <a:latin typeface="Work Sans Light"/>
                <a:ea typeface="Work Sans Light"/>
                <a:cs typeface="Work Sans Light"/>
                <a:sym typeface="Work Sans Light"/>
              </a:rPr>
              <a:t> significant methylation sites identified after FDR correction </a:t>
            </a:r>
            <a:endParaRPr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pic>
        <p:nvPicPr>
          <p:cNvPr id="212" name="Google Shape;21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3800" y="1164075"/>
            <a:ext cx="6358095" cy="2649200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27"/>
          <p:cNvSpPr txBox="1"/>
          <p:nvPr>
            <p:ph idx="12" type="sldNum"/>
          </p:nvPr>
        </p:nvSpPr>
        <p:spPr>
          <a:xfrm>
            <a:off x="8396709" y="46451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8"/>
          <p:cNvSpPr txBox="1"/>
          <p:nvPr/>
        </p:nvSpPr>
        <p:spPr>
          <a:xfrm>
            <a:off x="869150" y="1354750"/>
            <a:ext cx="7234200" cy="30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Work Sans"/>
                <a:ea typeface="Work Sans"/>
                <a:cs typeface="Work Sans"/>
                <a:sym typeface="Work Sans"/>
              </a:rPr>
              <a:t>Penalised multivariate model</a:t>
            </a:r>
            <a:endParaRPr b="1" sz="1600">
              <a:solidFill>
                <a:srgbClr val="000000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600">
                <a:latin typeface="Work Sans"/>
                <a:ea typeface="Work Sans"/>
                <a:cs typeface="Work Sans"/>
                <a:sym typeface="Work Sans"/>
              </a:rPr>
              <a:t>Y</a:t>
            </a:r>
            <a:r>
              <a:rPr lang="en" sz="1600">
                <a:latin typeface="Work Sans Light"/>
                <a:ea typeface="Work Sans Light"/>
                <a:cs typeface="Work Sans Light"/>
                <a:sym typeface="Work Sans Light"/>
              </a:rPr>
              <a:t>[exposure] ~ </a:t>
            </a:r>
            <a:r>
              <a:rPr b="1" lang="en" sz="1600">
                <a:solidFill>
                  <a:srgbClr val="9900FF"/>
                </a:solidFill>
                <a:latin typeface="Work Sans"/>
                <a:ea typeface="Work Sans"/>
                <a:cs typeface="Work Sans"/>
                <a:sym typeface="Work Sans"/>
              </a:rPr>
              <a:t>X</a:t>
            </a:r>
            <a:r>
              <a:rPr lang="en" sz="1600">
                <a:solidFill>
                  <a:srgbClr val="9900FF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[Full OMIC data set] +</a:t>
            </a:r>
            <a:r>
              <a:rPr lang="en" sz="1600">
                <a:solidFill>
                  <a:srgbClr val="FF0000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</a:t>
            </a:r>
            <a:r>
              <a:rPr b="1" lang="en" sz="1600">
                <a:solidFill>
                  <a:srgbClr val="FF0000"/>
                </a:solidFill>
                <a:latin typeface="Work Sans"/>
                <a:ea typeface="Work Sans"/>
                <a:cs typeface="Work Sans"/>
                <a:sym typeface="Work Sans"/>
              </a:rPr>
              <a:t>lambda</a:t>
            </a:r>
            <a:r>
              <a:rPr lang="en" sz="1600">
                <a:solidFill>
                  <a:srgbClr val="FF0000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[sum of </a:t>
            </a:r>
            <a:r>
              <a:rPr b="1" lang="en" sz="1600">
                <a:solidFill>
                  <a:srgbClr val="FF0000"/>
                </a:solidFill>
                <a:latin typeface="Work Sans"/>
                <a:ea typeface="Work Sans"/>
                <a:cs typeface="Work Sans"/>
                <a:sym typeface="Work Sans"/>
              </a:rPr>
              <a:t>Beta</a:t>
            </a:r>
            <a:r>
              <a:rPr lang="en" sz="1600">
                <a:solidFill>
                  <a:srgbClr val="FF0000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coefficients]</a:t>
            </a:r>
            <a:endParaRPr sz="1600">
              <a:solidFill>
                <a:srgbClr val="FF00FF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>
                <a:latin typeface="Work Sans Light"/>
                <a:ea typeface="Work Sans Light"/>
                <a:cs typeface="Work Sans Light"/>
                <a:sym typeface="Work Sans Light"/>
              </a:rPr>
              <a:t>Lasso (L1) penalised regression model run (p / n) times at a range of lambda penalty values</a:t>
            </a:r>
            <a:endParaRPr sz="1600"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>
                <a:latin typeface="Work Sans Light"/>
                <a:ea typeface="Work Sans Light"/>
                <a:cs typeface="Work Sans Light"/>
                <a:sym typeface="Work Sans Light"/>
              </a:rPr>
              <a:t>Variables ranked on their selection likelihood at all lambda values</a:t>
            </a:r>
            <a:endParaRPr sz="1600"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>
                <a:latin typeface="Work Sans Light"/>
                <a:ea typeface="Work Sans Light"/>
                <a:cs typeface="Work Sans Light"/>
                <a:sym typeface="Work Sans Light"/>
              </a:rPr>
              <a:t>Bolasso package in R allows you to pass a matrix of covariates, so denoising on random effects only required</a:t>
            </a:r>
            <a:endParaRPr sz="1600"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219" name="Google Shape;219;p28"/>
          <p:cNvSpPr txBox="1"/>
          <p:nvPr/>
        </p:nvSpPr>
        <p:spPr>
          <a:xfrm>
            <a:off x="869150" y="653050"/>
            <a:ext cx="7428300" cy="7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The </a:t>
            </a:r>
            <a:r>
              <a:rPr b="1" lang="en" sz="3000">
                <a:latin typeface="Work Sans"/>
                <a:ea typeface="Work Sans"/>
                <a:cs typeface="Work Sans"/>
                <a:sym typeface="Work Sans"/>
              </a:rPr>
              <a:t>Bolasso</a:t>
            </a:r>
            <a:r>
              <a:rPr b="1" lang="en" sz="30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 model</a:t>
            </a:r>
            <a:endParaRPr b="1" sz="3000">
              <a:solidFill>
                <a:srgbClr val="00000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220" name="Google Shape;220;p28"/>
          <p:cNvSpPr txBox="1"/>
          <p:nvPr>
            <p:ph idx="12" type="sldNum"/>
          </p:nvPr>
        </p:nvSpPr>
        <p:spPr>
          <a:xfrm>
            <a:off x="8396709" y="46451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9"/>
          <p:cNvSpPr txBox="1"/>
          <p:nvPr>
            <p:ph idx="4294967295" type="title"/>
          </p:nvPr>
        </p:nvSpPr>
        <p:spPr>
          <a:xfrm>
            <a:off x="595050" y="540050"/>
            <a:ext cx="7228800" cy="9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Bolasso variable selection: </a:t>
            </a:r>
            <a:r>
              <a:rPr b="0" lang="en" sz="3000"/>
              <a:t>Proteins</a:t>
            </a:r>
            <a:endParaRPr b="0" sz="3000"/>
          </a:p>
        </p:txBody>
      </p:sp>
      <p:pic>
        <p:nvPicPr>
          <p:cNvPr id="226" name="Google Shape;22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2275" y="1348075"/>
            <a:ext cx="2550020" cy="22950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42655" y="1348075"/>
            <a:ext cx="2550020" cy="2295027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29"/>
          <p:cNvSpPr txBox="1"/>
          <p:nvPr/>
        </p:nvSpPr>
        <p:spPr>
          <a:xfrm>
            <a:off x="739975" y="3857625"/>
            <a:ext cx="7023900" cy="7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Work Sans Light"/>
                <a:ea typeface="Work Sans Light"/>
                <a:cs typeface="Work Sans Light"/>
                <a:sym typeface="Work Sans Light"/>
              </a:rPr>
              <a:t>Limited separation of proteins by probability inclusion in model – </a:t>
            </a:r>
            <a:br>
              <a:rPr lang="en">
                <a:latin typeface="Work Sans Light"/>
                <a:ea typeface="Work Sans Light"/>
                <a:cs typeface="Work Sans Light"/>
                <a:sym typeface="Work Sans Light"/>
              </a:rPr>
            </a:br>
            <a:r>
              <a:rPr lang="en">
                <a:latin typeface="Work Sans Light"/>
                <a:ea typeface="Work Sans Light"/>
                <a:cs typeface="Work Sans Light"/>
                <a:sym typeface="Work Sans Light"/>
              </a:rPr>
              <a:t>supports univariate findings</a:t>
            </a:r>
            <a:endParaRPr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229" name="Google Shape;229;p29"/>
          <p:cNvSpPr txBox="1"/>
          <p:nvPr>
            <p:ph idx="12" type="sldNum"/>
          </p:nvPr>
        </p:nvSpPr>
        <p:spPr>
          <a:xfrm>
            <a:off x="8396709" y="46451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0"/>
          <p:cNvSpPr txBox="1"/>
          <p:nvPr>
            <p:ph idx="4294967295" type="title"/>
          </p:nvPr>
        </p:nvSpPr>
        <p:spPr>
          <a:xfrm>
            <a:off x="595050" y="540050"/>
            <a:ext cx="7895700" cy="9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Bolasso variable selection: </a:t>
            </a:r>
            <a:r>
              <a:rPr b="0" lang="en" sz="3000"/>
              <a:t>Metabolites</a:t>
            </a:r>
            <a:endParaRPr b="0" sz="3000"/>
          </a:p>
        </p:txBody>
      </p:sp>
      <p:pic>
        <p:nvPicPr>
          <p:cNvPr id="235" name="Google Shape;23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9151" y="1291400"/>
            <a:ext cx="1691775" cy="15225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19150" y="2973007"/>
            <a:ext cx="1691775" cy="15225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98625" y="1183475"/>
            <a:ext cx="3800050" cy="3420049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30"/>
          <p:cNvSpPr/>
          <p:nvPr/>
        </p:nvSpPr>
        <p:spPr>
          <a:xfrm>
            <a:off x="3471625" y="1315850"/>
            <a:ext cx="2965800" cy="2031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30"/>
          <p:cNvSpPr/>
          <p:nvPr/>
        </p:nvSpPr>
        <p:spPr>
          <a:xfrm>
            <a:off x="6556975" y="1239650"/>
            <a:ext cx="1181400" cy="2031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30"/>
          <p:cNvSpPr txBox="1"/>
          <p:nvPr>
            <p:ph idx="12" type="sldNum"/>
          </p:nvPr>
        </p:nvSpPr>
        <p:spPr>
          <a:xfrm>
            <a:off x="8396709" y="46451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3"/>
          <p:cNvSpPr txBox="1"/>
          <p:nvPr/>
        </p:nvSpPr>
        <p:spPr>
          <a:xfrm>
            <a:off x="1012800" y="627700"/>
            <a:ext cx="49500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Overview</a:t>
            </a:r>
            <a:endParaRPr b="1" sz="4000">
              <a:solidFill>
                <a:srgbClr val="00000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70" name="Google Shape;70;p13"/>
          <p:cNvSpPr txBox="1"/>
          <p:nvPr/>
        </p:nvSpPr>
        <p:spPr>
          <a:xfrm>
            <a:off x="1012800" y="1711300"/>
            <a:ext cx="3888000" cy="29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Work Sans"/>
              <a:buAutoNum type="arabicPeriod"/>
            </a:pPr>
            <a:r>
              <a:rPr b="1" lang="en" sz="2000">
                <a:latin typeface="Work Sans"/>
                <a:ea typeface="Work Sans"/>
                <a:cs typeface="Work Sans"/>
                <a:sym typeface="Work Sans"/>
              </a:rPr>
              <a:t>Introduction</a:t>
            </a:r>
            <a:endParaRPr b="1" sz="2000">
              <a:latin typeface="Work Sans"/>
              <a:ea typeface="Work Sans"/>
              <a:cs typeface="Work Sans"/>
              <a:sym typeface="Work Sans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Font typeface="Work Sans Light"/>
              <a:buAutoNum type="alphaLcPeriod"/>
            </a:pPr>
            <a:r>
              <a:rPr lang="en" sz="2000">
                <a:latin typeface="Work Sans Light"/>
                <a:ea typeface="Work Sans Light"/>
                <a:cs typeface="Work Sans Light"/>
                <a:sym typeface="Work Sans Light"/>
              </a:rPr>
              <a:t>Study design</a:t>
            </a:r>
            <a:endParaRPr sz="2000"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-3556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Work Sans Light"/>
              <a:buAutoNum type="alphaLcPeriod"/>
            </a:pPr>
            <a:r>
              <a:rPr lang="en" sz="2000">
                <a:latin typeface="Work Sans Light"/>
                <a:ea typeface="Work Sans Light"/>
                <a:cs typeface="Work Sans Light"/>
                <a:sym typeface="Work Sans Light"/>
              </a:rPr>
              <a:t>Exposures and OMICs</a:t>
            </a:r>
            <a:endParaRPr sz="2000"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Work Sans"/>
              <a:buAutoNum type="arabicPeriod"/>
            </a:pPr>
            <a:r>
              <a:rPr b="1" lang="en" sz="2000">
                <a:latin typeface="Work Sans"/>
                <a:ea typeface="Work Sans"/>
                <a:cs typeface="Work Sans"/>
                <a:sym typeface="Work Sans"/>
              </a:rPr>
              <a:t>Feature selection</a:t>
            </a:r>
            <a:endParaRPr b="1" sz="2000">
              <a:latin typeface="Work Sans"/>
              <a:ea typeface="Work Sans"/>
              <a:cs typeface="Work Sans"/>
              <a:sym typeface="Work Sans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Font typeface="Work Sans Light"/>
              <a:buAutoNum type="alphaLcPeriod"/>
            </a:pPr>
            <a:r>
              <a:rPr lang="en" sz="2000">
                <a:latin typeface="Work Sans Light"/>
                <a:ea typeface="Work Sans Light"/>
                <a:cs typeface="Work Sans Light"/>
                <a:sym typeface="Work Sans Light"/>
              </a:rPr>
              <a:t>Univariate analysis</a:t>
            </a:r>
            <a:endParaRPr sz="2000"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Font typeface="Work Sans Light"/>
              <a:buAutoNum type="alphaLcPeriod"/>
            </a:pPr>
            <a:r>
              <a:rPr lang="en" sz="2000">
                <a:latin typeface="Work Sans Light"/>
                <a:ea typeface="Work Sans Light"/>
                <a:cs typeface="Work Sans Light"/>
                <a:sym typeface="Work Sans Light"/>
              </a:rPr>
              <a:t>Multivariate analysis</a:t>
            </a:r>
            <a:endParaRPr sz="2000"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Font typeface="Work Sans Light"/>
              <a:buAutoNum type="alphaLcPeriod"/>
            </a:pPr>
            <a:r>
              <a:rPr lang="en" sz="2000">
                <a:latin typeface="Work Sans Light"/>
                <a:ea typeface="Work Sans Light"/>
                <a:cs typeface="Work Sans Light"/>
                <a:sym typeface="Work Sans Light"/>
              </a:rPr>
              <a:t>Biological interpretation</a:t>
            </a:r>
            <a:endParaRPr sz="2000"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71" name="Google Shape;71;p13"/>
          <p:cNvSpPr txBox="1"/>
          <p:nvPr/>
        </p:nvSpPr>
        <p:spPr>
          <a:xfrm>
            <a:off x="5064525" y="1711300"/>
            <a:ext cx="3717300" cy="29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Work Sans"/>
                <a:ea typeface="Work Sans"/>
                <a:cs typeface="Work Sans"/>
                <a:sym typeface="Work Sans"/>
              </a:rPr>
              <a:t>Integration</a:t>
            </a:r>
            <a:endParaRPr b="1" sz="2000">
              <a:latin typeface="Work Sans"/>
              <a:ea typeface="Work Sans"/>
              <a:cs typeface="Work Sans"/>
              <a:sym typeface="Work Sans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Font typeface="Work Sans Light"/>
              <a:buAutoNum type="alphaLcPeriod"/>
            </a:pPr>
            <a:r>
              <a:rPr lang="en" sz="2000">
                <a:latin typeface="Work Sans Light"/>
                <a:ea typeface="Work Sans Light"/>
                <a:cs typeface="Work Sans Light"/>
                <a:sym typeface="Work Sans Light"/>
              </a:rPr>
              <a:t>Network analysis</a:t>
            </a:r>
            <a:endParaRPr sz="2000"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72" name="Google Shape;72;p13"/>
          <p:cNvSpPr txBox="1"/>
          <p:nvPr>
            <p:ph idx="12" type="sldNum"/>
          </p:nvPr>
        </p:nvSpPr>
        <p:spPr>
          <a:xfrm>
            <a:off x="8396709" y="46451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2445" y="1239650"/>
            <a:ext cx="3688610" cy="3319749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31"/>
          <p:cNvSpPr txBox="1"/>
          <p:nvPr>
            <p:ph idx="4294967295" type="title"/>
          </p:nvPr>
        </p:nvSpPr>
        <p:spPr>
          <a:xfrm>
            <a:off x="595050" y="540050"/>
            <a:ext cx="8219700" cy="9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Bolasso variable selection: </a:t>
            </a:r>
            <a:r>
              <a:rPr b="0" lang="en" sz="3000"/>
              <a:t>Transcripts</a:t>
            </a:r>
            <a:endParaRPr b="0" sz="3000"/>
          </a:p>
        </p:txBody>
      </p:sp>
      <p:pic>
        <p:nvPicPr>
          <p:cNvPr id="247" name="Google Shape;247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33200" y="1190375"/>
            <a:ext cx="1758670" cy="15828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33206" y="2922637"/>
            <a:ext cx="1758670" cy="1582812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31"/>
          <p:cNvSpPr/>
          <p:nvPr/>
        </p:nvSpPr>
        <p:spPr>
          <a:xfrm>
            <a:off x="6772925" y="1315850"/>
            <a:ext cx="1024500" cy="888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31"/>
          <p:cNvSpPr/>
          <p:nvPr/>
        </p:nvSpPr>
        <p:spPr>
          <a:xfrm>
            <a:off x="3471625" y="1315850"/>
            <a:ext cx="3144300" cy="1269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31"/>
          <p:cNvSpPr txBox="1"/>
          <p:nvPr>
            <p:ph idx="12" type="sldNum"/>
          </p:nvPr>
        </p:nvSpPr>
        <p:spPr>
          <a:xfrm>
            <a:off x="8396709" y="46451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2"/>
          <p:cNvSpPr txBox="1"/>
          <p:nvPr>
            <p:ph idx="4294967295" type="title"/>
          </p:nvPr>
        </p:nvSpPr>
        <p:spPr>
          <a:xfrm>
            <a:off x="595050" y="540050"/>
            <a:ext cx="8000400" cy="9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Bolasso variable selection: </a:t>
            </a:r>
            <a:r>
              <a:rPr b="0" lang="en" sz="3000"/>
              <a:t>Methylation</a:t>
            </a:r>
            <a:endParaRPr b="0" sz="3000"/>
          </a:p>
        </p:txBody>
      </p:sp>
      <p:pic>
        <p:nvPicPr>
          <p:cNvPr id="257" name="Google Shape;25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4850" y="1218950"/>
            <a:ext cx="3688610" cy="3319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2125" y="1218952"/>
            <a:ext cx="3688600" cy="3319736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32"/>
          <p:cNvSpPr txBox="1"/>
          <p:nvPr>
            <p:ph idx="12" type="sldNum"/>
          </p:nvPr>
        </p:nvSpPr>
        <p:spPr>
          <a:xfrm>
            <a:off x="8396709" y="46451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3"/>
          <p:cNvSpPr txBox="1"/>
          <p:nvPr/>
        </p:nvSpPr>
        <p:spPr>
          <a:xfrm>
            <a:off x="869150" y="1354750"/>
            <a:ext cx="4303800" cy="30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Work Sans"/>
                <a:ea typeface="Work Sans"/>
                <a:cs typeface="Work Sans"/>
                <a:sym typeface="Work Sans"/>
              </a:rPr>
              <a:t>Bayesian</a:t>
            </a:r>
            <a:r>
              <a:rPr b="1" lang="en" sz="1600">
                <a:latin typeface="Work Sans"/>
                <a:ea typeface="Work Sans"/>
                <a:cs typeface="Work Sans"/>
                <a:sym typeface="Work Sans"/>
              </a:rPr>
              <a:t> multivariate model</a:t>
            </a:r>
            <a:endParaRPr b="1" sz="1600">
              <a:solidFill>
                <a:srgbClr val="000000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Font typeface="Work Sans Light"/>
              <a:buChar char="●"/>
            </a:pPr>
            <a:r>
              <a:rPr lang="en" sz="1450">
                <a:solidFill>
                  <a:schemeClr val="dk1"/>
                </a:solidFill>
                <a:highlight>
                  <a:srgbClr val="FFFFFF"/>
                </a:highlight>
              </a:rPr>
              <a:t>VarBVS package in R</a:t>
            </a:r>
            <a:endParaRPr sz="14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SzPts val="1600"/>
              <a:buFont typeface="Work Sans Light"/>
              <a:buChar char="●"/>
            </a:pPr>
            <a:r>
              <a:rPr lang="en" sz="1450">
                <a:solidFill>
                  <a:schemeClr val="dk1"/>
                </a:solidFill>
                <a:highlight>
                  <a:srgbClr val="FFFFFF"/>
                </a:highlight>
              </a:rPr>
              <a:t>Algorithm is based on “variational approximations” – </a:t>
            </a:r>
            <a:br>
              <a:rPr lang="en" sz="1450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" sz="1450">
                <a:solidFill>
                  <a:schemeClr val="dk1"/>
                </a:solidFill>
                <a:highlight>
                  <a:srgbClr val="FFFFFF"/>
                </a:highlight>
              </a:rPr>
              <a:t>‘cheaper’ alternative to MCMC</a:t>
            </a:r>
            <a:endParaRPr sz="14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20675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50"/>
              <a:buChar char="●"/>
            </a:pPr>
            <a:r>
              <a:rPr lang="en" sz="1450">
                <a:solidFill>
                  <a:schemeClr val="dk1"/>
                </a:solidFill>
                <a:highlight>
                  <a:srgbClr val="FFFFFF"/>
                </a:highlight>
              </a:rPr>
              <a:t>Default spike and slab prior encourages sparsity </a:t>
            </a:r>
            <a:endParaRPr sz="14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20675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50"/>
              <a:buChar char="●"/>
            </a:pPr>
            <a:r>
              <a:rPr lang="en" sz="1450">
                <a:solidFill>
                  <a:schemeClr val="dk1"/>
                </a:solidFill>
                <a:highlight>
                  <a:srgbClr val="FFFFFF"/>
                </a:highlight>
              </a:rPr>
              <a:t>Posterior probability estimates less accurate than MCMC but models much faster</a:t>
            </a:r>
            <a:endParaRPr sz="14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265" name="Google Shape;265;p33"/>
          <p:cNvSpPr txBox="1"/>
          <p:nvPr/>
        </p:nvSpPr>
        <p:spPr>
          <a:xfrm>
            <a:off x="869150" y="653050"/>
            <a:ext cx="7428300" cy="7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T</a:t>
            </a:r>
            <a:r>
              <a:rPr b="1" lang="en" sz="3000">
                <a:latin typeface="Work Sans"/>
                <a:ea typeface="Work Sans"/>
                <a:cs typeface="Work Sans"/>
                <a:sym typeface="Work Sans"/>
              </a:rPr>
              <a:t>he</a:t>
            </a:r>
            <a:r>
              <a:rPr b="1" lang="en" sz="30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 Bayesian model</a:t>
            </a:r>
            <a:endParaRPr b="1" sz="3000">
              <a:solidFill>
                <a:srgbClr val="00000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266" name="Google Shape;26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72846" y="1354750"/>
            <a:ext cx="3482724" cy="2906099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33"/>
          <p:cNvSpPr txBox="1"/>
          <p:nvPr>
            <p:ph idx="12" type="sldNum"/>
          </p:nvPr>
        </p:nvSpPr>
        <p:spPr>
          <a:xfrm>
            <a:off x="8396709" y="46451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Google Shape;27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4965" y="1353825"/>
            <a:ext cx="2885561" cy="28855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9350" y="1353825"/>
            <a:ext cx="2885561" cy="2885573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34"/>
          <p:cNvSpPr txBox="1"/>
          <p:nvPr>
            <p:ph idx="4294967295" type="title"/>
          </p:nvPr>
        </p:nvSpPr>
        <p:spPr>
          <a:xfrm>
            <a:off x="595050" y="540050"/>
            <a:ext cx="7228800" cy="9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Bayesian v</a:t>
            </a:r>
            <a:r>
              <a:rPr lang="en" sz="3000"/>
              <a:t>ariable selection: </a:t>
            </a:r>
            <a:r>
              <a:rPr b="0" lang="en" sz="3000"/>
              <a:t>Proteins</a:t>
            </a:r>
            <a:endParaRPr b="0" sz="3000"/>
          </a:p>
        </p:txBody>
      </p:sp>
      <p:sp>
        <p:nvSpPr>
          <p:cNvPr id="275" name="Google Shape;275;p34"/>
          <p:cNvSpPr txBox="1"/>
          <p:nvPr/>
        </p:nvSpPr>
        <p:spPr>
          <a:xfrm>
            <a:off x="1370800" y="4270075"/>
            <a:ext cx="2923500" cy="2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Work Sans"/>
                <a:ea typeface="Work Sans"/>
                <a:cs typeface="Work Sans"/>
                <a:sym typeface="Work Sans"/>
              </a:rPr>
              <a:t>PM25 all vars</a:t>
            </a:r>
            <a:endParaRPr b="1" sz="12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276" name="Google Shape;276;p34"/>
          <p:cNvSpPr txBox="1"/>
          <p:nvPr/>
        </p:nvSpPr>
        <p:spPr>
          <a:xfrm>
            <a:off x="5131375" y="4270075"/>
            <a:ext cx="2923500" cy="2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Work Sans"/>
                <a:ea typeface="Work Sans"/>
                <a:cs typeface="Work Sans"/>
                <a:sym typeface="Work Sans"/>
              </a:rPr>
              <a:t>PNC all vars</a:t>
            </a:r>
            <a:endParaRPr b="1" sz="12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277" name="Google Shape;277;p34"/>
          <p:cNvSpPr txBox="1"/>
          <p:nvPr>
            <p:ph idx="12" type="sldNum"/>
          </p:nvPr>
        </p:nvSpPr>
        <p:spPr>
          <a:xfrm>
            <a:off x="8396709" y="46451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Google Shape;28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60886" y="1377008"/>
            <a:ext cx="2752031" cy="27519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6500" y="1358650"/>
            <a:ext cx="2752031" cy="2751996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35"/>
          <p:cNvSpPr txBox="1"/>
          <p:nvPr>
            <p:ph idx="4294967295" type="title"/>
          </p:nvPr>
        </p:nvSpPr>
        <p:spPr>
          <a:xfrm>
            <a:off x="570900" y="564200"/>
            <a:ext cx="7675500" cy="9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Bayesian variable selection: </a:t>
            </a:r>
            <a:r>
              <a:rPr b="0" lang="en" sz="3000"/>
              <a:t>Transcripts</a:t>
            </a:r>
            <a:endParaRPr b="0" sz="3000"/>
          </a:p>
        </p:txBody>
      </p:sp>
      <p:pic>
        <p:nvPicPr>
          <p:cNvPr id="285" name="Google Shape;285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30576" y="1477601"/>
            <a:ext cx="1610165" cy="161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84412" y="1477601"/>
            <a:ext cx="1610165" cy="1610150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35"/>
          <p:cNvSpPr txBox="1"/>
          <p:nvPr/>
        </p:nvSpPr>
        <p:spPr>
          <a:xfrm>
            <a:off x="1055400" y="4270075"/>
            <a:ext cx="2923500" cy="2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Work Sans"/>
                <a:ea typeface="Work Sans"/>
                <a:cs typeface="Work Sans"/>
                <a:sym typeface="Work Sans"/>
              </a:rPr>
              <a:t>PM25 Top 20 vars</a:t>
            </a:r>
            <a:endParaRPr b="1" sz="12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288" name="Google Shape;288;p35"/>
          <p:cNvSpPr txBox="1"/>
          <p:nvPr/>
        </p:nvSpPr>
        <p:spPr>
          <a:xfrm>
            <a:off x="5131375" y="4270075"/>
            <a:ext cx="2923500" cy="2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Work Sans"/>
                <a:ea typeface="Work Sans"/>
                <a:cs typeface="Work Sans"/>
                <a:sym typeface="Work Sans"/>
              </a:rPr>
              <a:t>PNC</a:t>
            </a:r>
            <a:r>
              <a:rPr b="1" lang="en" sz="1200">
                <a:latin typeface="Work Sans"/>
                <a:ea typeface="Work Sans"/>
                <a:cs typeface="Work Sans"/>
                <a:sym typeface="Work Sans"/>
              </a:rPr>
              <a:t> Top 20 vars</a:t>
            </a:r>
            <a:endParaRPr b="1" sz="12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289" name="Google Shape;289;p35"/>
          <p:cNvSpPr txBox="1"/>
          <p:nvPr/>
        </p:nvSpPr>
        <p:spPr>
          <a:xfrm>
            <a:off x="2996325" y="1174415"/>
            <a:ext cx="2923500" cy="2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Work Sans"/>
                <a:ea typeface="Work Sans"/>
                <a:cs typeface="Work Sans"/>
                <a:sym typeface="Work Sans"/>
              </a:rPr>
              <a:t>PM25 all vars</a:t>
            </a:r>
            <a:endParaRPr b="1" sz="12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290" name="Google Shape;290;p35"/>
          <p:cNvSpPr txBox="1"/>
          <p:nvPr/>
        </p:nvSpPr>
        <p:spPr>
          <a:xfrm>
            <a:off x="6951025" y="1174415"/>
            <a:ext cx="2923500" cy="2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Work Sans"/>
                <a:ea typeface="Work Sans"/>
                <a:cs typeface="Work Sans"/>
                <a:sym typeface="Work Sans"/>
              </a:rPr>
              <a:t>PNC all vars</a:t>
            </a:r>
            <a:endParaRPr b="1" sz="12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291" name="Google Shape;291;p35"/>
          <p:cNvSpPr txBox="1"/>
          <p:nvPr/>
        </p:nvSpPr>
        <p:spPr>
          <a:xfrm>
            <a:off x="7460525" y="3472700"/>
            <a:ext cx="1261500" cy="10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Work Sans Light"/>
                <a:ea typeface="Work Sans Light"/>
                <a:cs typeface="Work Sans Light"/>
                <a:sym typeface="Work Sans Light"/>
              </a:rPr>
              <a:t>Both transcripts were also identified in univariate analysis</a:t>
            </a:r>
            <a:endParaRPr sz="1100"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292" name="Google Shape;292;p35"/>
          <p:cNvSpPr txBox="1"/>
          <p:nvPr>
            <p:ph idx="12" type="sldNum"/>
          </p:nvPr>
        </p:nvSpPr>
        <p:spPr>
          <a:xfrm>
            <a:off x="8396709" y="46451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1243" y="1205325"/>
            <a:ext cx="2996333" cy="2996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8900" y="1235470"/>
            <a:ext cx="2996333" cy="2996333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36"/>
          <p:cNvSpPr txBox="1"/>
          <p:nvPr>
            <p:ph idx="4294967295" type="title"/>
          </p:nvPr>
        </p:nvSpPr>
        <p:spPr>
          <a:xfrm>
            <a:off x="554050" y="564175"/>
            <a:ext cx="7970100" cy="6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Bayesian variable selection: </a:t>
            </a:r>
            <a:r>
              <a:rPr b="0" lang="en" sz="3000"/>
              <a:t>Metabolites</a:t>
            </a:r>
            <a:endParaRPr b="0" sz="3000"/>
          </a:p>
        </p:txBody>
      </p:sp>
      <p:sp>
        <p:nvSpPr>
          <p:cNvPr id="300" name="Google Shape;300;p36"/>
          <p:cNvSpPr txBox="1"/>
          <p:nvPr/>
        </p:nvSpPr>
        <p:spPr>
          <a:xfrm>
            <a:off x="1370800" y="4270075"/>
            <a:ext cx="2923500" cy="2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Work Sans"/>
                <a:ea typeface="Work Sans"/>
                <a:cs typeface="Work Sans"/>
                <a:sym typeface="Work Sans"/>
              </a:rPr>
              <a:t>PM25 Top 20 vars</a:t>
            </a:r>
            <a:endParaRPr b="1" sz="12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301" name="Google Shape;301;p36"/>
          <p:cNvSpPr txBox="1"/>
          <p:nvPr/>
        </p:nvSpPr>
        <p:spPr>
          <a:xfrm>
            <a:off x="5131375" y="4270075"/>
            <a:ext cx="2923500" cy="2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Work Sans"/>
                <a:ea typeface="Work Sans"/>
                <a:cs typeface="Work Sans"/>
                <a:sym typeface="Work Sans"/>
              </a:rPr>
              <a:t>PNC Top 20 vars</a:t>
            </a:r>
            <a:endParaRPr b="1" sz="12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302" name="Google Shape;302;p36"/>
          <p:cNvSpPr txBox="1"/>
          <p:nvPr>
            <p:ph idx="12" type="sldNum"/>
          </p:nvPr>
        </p:nvSpPr>
        <p:spPr>
          <a:xfrm>
            <a:off x="8396709" y="46451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Google Shape;30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5728" y="1328125"/>
            <a:ext cx="3240398" cy="3240398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37"/>
          <p:cNvSpPr txBox="1"/>
          <p:nvPr>
            <p:ph idx="4294967295" type="title"/>
          </p:nvPr>
        </p:nvSpPr>
        <p:spPr>
          <a:xfrm>
            <a:off x="554050" y="564175"/>
            <a:ext cx="7970100" cy="9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Bayesian variable selection: </a:t>
            </a:r>
            <a:r>
              <a:rPr b="0" lang="en" sz="3000"/>
              <a:t>Methylation</a:t>
            </a:r>
            <a:endParaRPr b="0" sz="3000"/>
          </a:p>
        </p:txBody>
      </p:sp>
      <p:pic>
        <p:nvPicPr>
          <p:cNvPr id="309" name="Google Shape;309;p37"/>
          <p:cNvPicPr preferRelativeResize="0"/>
          <p:nvPr/>
        </p:nvPicPr>
        <p:blipFill rotWithShape="1">
          <a:blip r:embed="rId4">
            <a:alphaModFix/>
          </a:blip>
          <a:srcRect b="95313" l="0" r="0" t="0"/>
          <a:stretch/>
        </p:blipFill>
        <p:spPr>
          <a:xfrm>
            <a:off x="4528975" y="1328125"/>
            <a:ext cx="3240398" cy="151847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1203" y="1328125"/>
            <a:ext cx="3240398" cy="32403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80650" y="1479977"/>
            <a:ext cx="1648325" cy="164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92675" y="1479975"/>
            <a:ext cx="1648325" cy="1648325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37"/>
          <p:cNvSpPr txBox="1"/>
          <p:nvPr>
            <p:ph idx="12" type="sldNum"/>
          </p:nvPr>
        </p:nvSpPr>
        <p:spPr>
          <a:xfrm>
            <a:off x="8396709" y="46451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8"/>
          <p:cNvSpPr/>
          <p:nvPr/>
        </p:nvSpPr>
        <p:spPr>
          <a:xfrm>
            <a:off x="5507287" y="1046482"/>
            <a:ext cx="2084700" cy="2084700"/>
          </a:xfrm>
          <a:prstGeom prst="ellipse">
            <a:avLst/>
          </a:prstGeom>
          <a:solidFill>
            <a:srgbClr val="041DFF">
              <a:alpha val="519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38"/>
          <p:cNvSpPr/>
          <p:nvPr/>
        </p:nvSpPr>
        <p:spPr>
          <a:xfrm>
            <a:off x="6177912" y="1835680"/>
            <a:ext cx="2084700" cy="2084700"/>
          </a:xfrm>
          <a:prstGeom prst="ellipse">
            <a:avLst/>
          </a:prstGeom>
          <a:solidFill>
            <a:srgbClr val="FF0000">
              <a:alpha val="457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38"/>
          <p:cNvSpPr/>
          <p:nvPr/>
        </p:nvSpPr>
        <p:spPr>
          <a:xfrm>
            <a:off x="4866350" y="1835680"/>
            <a:ext cx="2084700" cy="2084700"/>
          </a:xfrm>
          <a:prstGeom prst="ellipse">
            <a:avLst/>
          </a:prstGeom>
          <a:solidFill>
            <a:srgbClr val="F5FF00">
              <a:alpha val="5730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38"/>
          <p:cNvSpPr txBox="1"/>
          <p:nvPr/>
        </p:nvSpPr>
        <p:spPr>
          <a:xfrm>
            <a:off x="6440260" y="2566548"/>
            <a:ext cx="433500" cy="3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0</a:t>
            </a:r>
            <a:endParaRPr b="1"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322" name="Google Shape;322;p38"/>
          <p:cNvSpPr txBox="1"/>
          <p:nvPr/>
        </p:nvSpPr>
        <p:spPr>
          <a:xfrm>
            <a:off x="5829260" y="2062468"/>
            <a:ext cx="433500" cy="3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3</a:t>
            </a:r>
            <a:endParaRPr b="1"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323" name="Google Shape;323;p38"/>
          <p:cNvSpPr txBox="1"/>
          <p:nvPr/>
        </p:nvSpPr>
        <p:spPr>
          <a:xfrm>
            <a:off x="7003472" y="2077555"/>
            <a:ext cx="433500" cy="3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6</a:t>
            </a:r>
            <a:endParaRPr b="1"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324" name="Google Shape;324;p38"/>
          <p:cNvSpPr txBox="1"/>
          <p:nvPr/>
        </p:nvSpPr>
        <p:spPr>
          <a:xfrm>
            <a:off x="6294084" y="1288378"/>
            <a:ext cx="648300" cy="3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Work Sans"/>
                <a:ea typeface="Work Sans"/>
                <a:cs typeface="Work Sans"/>
                <a:sym typeface="Work Sans"/>
              </a:rPr>
              <a:t>131</a:t>
            </a:r>
            <a:endParaRPr b="1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325" name="Google Shape;325;p38"/>
          <p:cNvSpPr txBox="1"/>
          <p:nvPr/>
        </p:nvSpPr>
        <p:spPr>
          <a:xfrm>
            <a:off x="7284245" y="3177940"/>
            <a:ext cx="433500" cy="3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Work Sans"/>
                <a:ea typeface="Work Sans"/>
                <a:cs typeface="Work Sans"/>
                <a:sym typeface="Work Sans"/>
              </a:rPr>
              <a:t>11</a:t>
            </a:r>
            <a:endParaRPr b="1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326" name="Google Shape;326;p38"/>
          <p:cNvSpPr txBox="1"/>
          <p:nvPr/>
        </p:nvSpPr>
        <p:spPr>
          <a:xfrm>
            <a:off x="5399858" y="3177943"/>
            <a:ext cx="433500" cy="3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Work Sans"/>
                <a:ea typeface="Work Sans"/>
                <a:cs typeface="Work Sans"/>
                <a:sym typeface="Work Sans"/>
              </a:rPr>
              <a:t>21</a:t>
            </a:r>
            <a:endParaRPr b="1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327" name="Google Shape;327;p38"/>
          <p:cNvSpPr txBox="1"/>
          <p:nvPr/>
        </p:nvSpPr>
        <p:spPr>
          <a:xfrm>
            <a:off x="5672064" y="624540"/>
            <a:ext cx="2301300" cy="4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FF"/>
                </a:solidFill>
                <a:latin typeface="Work Sans"/>
                <a:ea typeface="Work Sans"/>
                <a:cs typeface="Work Sans"/>
                <a:sym typeface="Work Sans"/>
              </a:rPr>
              <a:t>Bolasso </a:t>
            </a:r>
            <a:r>
              <a:rPr lang="en">
                <a:solidFill>
                  <a:srgbClr val="0000FF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(multivariate)</a:t>
            </a:r>
            <a:endParaRPr>
              <a:solidFill>
                <a:srgbClr val="0000FF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328" name="Google Shape;328;p38"/>
          <p:cNvSpPr txBox="1"/>
          <p:nvPr/>
        </p:nvSpPr>
        <p:spPr>
          <a:xfrm>
            <a:off x="7311034" y="3926965"/>
            <a:ext cx="1356600" cy="4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980000"/>
                </a:solidFill>
                <a:latin typeface="Work Sans"/>
                <a:ea typeface="Work Sans"/>
                <a:cs typeface="Work Sans"/>
                <a:sym typeface="Work Sans"/>
              </a:rPr>
              <a:t>Bayesian </a:t>
            </a:r>
            <a:r>
              <a:rPr lang="en">
                <a:solidFill>
                  <a:srgbClr val="980000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(multivariate)</a:t>
            </a:r>
            <a:r>
              <a:rPr b="1" lang="en">
                <a:solidFill>
                  <a:srgbClr val="980000"/>
                </a:solidFill>
                <a:latin typeface="Work Sans"/>
                <a:ea typeface="Work Sans"/>
                <a:cs typeface="Work Sans"/>
                <a:sym typeface="Work Sans"/>
              </a:rPr>
              <a:t> </a:t>
            </a:r>
            <a:endParaRPr b="1">
              <a:solidFill>
                <a:srgbClr val="98000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329" name="Google Shape;329;p38"/>
          <p:cNvSpPr txBox="1"/>
          <p:nvPr/>
        </p:nvSpPr>
        <p:spPr>
          <a:xfrm>
            <a:off x="4821175" y="3926965"/>
            <a:ext cx="1356600" cy="4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1C232"/>
                </a:solidFill>
                <a:latin typeface="Work Sans"/>
                <a:ea typeface="Work Sans"/>
                <a:cs typeface="Work Sans"/>
                <a:sym typeface="Work Sans"/>
              </a:rPr>
              <a:t>Univariate</a:t>
            </a:r>
            <a:r>
              <a:rPr b="1" lang="en">
                <a:solidFill>
                  <a:srgbClr val="F1C232"/>
                </a:solidFill>
                <a:latin typeface="Work Sans"/>
                <a:ea typeface="Work Sans"/>
                <a:cs typeface="Work Sans"/>
                <a:sym typeface="Work Sans"/>
              </a:rPr>
              <a:t> </a:t>
            </a:r>
            <a:endParaRPr b="1">
              <a:solidFill>
                <a:srgbClr val="F1C232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330" name="Google Shape;330;p38"/>
          <p:cNvSpPr txBox="1"/>
          <p:nvPr/>
        </p:nvSpPr>
        <p:spPr>
          <a:xfrm>
            <a:off x="6440260" y="3177933"/>
            <a:ext cx="433500" cy="3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8</a:t>
            </a:r>
            <a:endParaRPr b="1"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331" name="Google Shape;331;p38"/>
          <p:cNvSpPr txBox="1"/>
          <p:nvPr>
            <p:ph idx="4294967295" type="title"/>
          </p:nvPr>
        </p:nvSpPr>
        <p:spPr>
          <a:xfrm>
            <a:off x="739925" y="624550"/>
            <a:ext cx="3887700" cy="9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Variable selection</a:t>
            </a:r>
            <a:endParaRPr sz="3000"/>
          </a:p>
        </p:txBody>
      </p:sp>
      <p:sp>
        <p:nvSpPr>
          <p:cNvPr id="332" name="Google Shape;332;p38"/>
          <p:cNvSpPr txBox="1"/>
          <p:nvPr>
            <p:ph idx="4294967295" type="body"/>
          </p:nvPr>
        </p:nvSpPr>
        <p:spPr>
          <a:xfrm>
            <a:off x="739925" y="1406900"/>
            <a:ext cx="3846600" cy="29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600"/>
              </a:spcBef>
              <a:spcAft>
                <a:spcPts val="0"/>
              </a:spcAft>
              <a:buSzPts val="1300"/>
              <a:buChar char="▪"/>
            </a:pPr>
            <a:r>
              <a:rPr lang="en" sz="1300"/>
              <a:t>Some</a:t>
            </a:r>
            <a:r>
              <a:rPr lang="en" sz="1300"/>
              <a:t> overlap of ‘interesting’ selected features using different methods.</a:t>
            </a:r>
            <a:endParaRPr sz="1300"/>
          </a:p>
          <a:p>
            <a:pPr indent="-311150" lvl="0" marL="457200" rtl="0" algn="l">
              <a:spcBef>
                <a:spcPts val="600"/>
              </a:spcBef>
              <a:spcAft>
                <a:spcPts val="0"/>
              </a:spcAft>
              <a:buSzPts val="1300"/>
              <a:buChar char="▪"/>
            </a:pPr>
            <a:r>
              <a:rPr lang="en" sz="1300"/>
              <a:t>Bayesian models did select several of the same variables as univariate</a:t>
            </a:r>
            <a:endParaRPr sz="1300"/>
          </a:p>
          <a:p>
            <a:pPr indent="-311150" lvl="0" marL="457200" rtl="0" algn="l">
              <a:spcBef>
                <a:spcPts val="600"/>
              </a:spcBef>
              <a:spcAft>
                <a:spcPts val="0"/>
              </a:spcAft>
              <a:buSzPts val="1300"/>
              <a:buChar char="▪"/>
            </a:pPr>
            <a:r>
              <a:rPr lang="en" sz="1300"/>
              <a:t>(Surprisingly?) little overlap between multivariate methods</a:t>
            </a:r>
            <a:endParaRPr sz="1300"/>
          </a:p>
          <a:p>
            <a:pPr indent="-311150" lvl="0" marL="457200" rtl="0" algn="l">
              <a:spcBef>
                <a:spcPts val="600"/>
              </a:spcBef>
              <a:spcAft>
                <a:spcPts val="0"/>
              </a:spcAft>
              <a:buSzPts val="1300"/>
              <a:buChar char="▪"/>
            </a:pPr>
            <a:r>
              <a:rPr lang="en" sz="1300"/>
              <a:t>Univariate analysis found no interesting methylation sites</a:t>
            </a:r>
            <a:endParaRPr sz="1300"/>
          </a:p>
          <a:p>
            <a:pPr indent="-311150" lvl="0" marL="457200" rtl="0" algn="l">
              <a:spcBef>
                <a:spcPts val="600"/>
              </a:spcBef>
              <a:spcAft>
                <a:spcPts val="0"/>
              </a:spcAft>
              <a:buSzPts val="1300"/>
              <a:buChar char="▪"/>
            </a:pPr>
            <a:r>
              <a:rPr lang="en" sz="1300"/>
              <a:t>But – Bolasso identified one methylation marker that was selected in every PNC model at every reasonable penalty level. This marker is surely ‘interesting’.</a:t>
            </a:r>
            <a:endParaRPr sz="13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333" name="Google Shape;333;p38"/>
          <p:cNvSpPr txBox="1"/>
          <p:nvPr>
            <p:ph idx="12" type="sldNum"/>
          </p:nvPr>
        </p:nvSpPr>
        <p:spPr>
          <a:xfrm>
            <a:off x="8396709" y="46451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9"/>
          <p:cNvSpPr txBox="1"/>
          <p:nvPr>
            <p:ph idx="4294967295" type="title"/>
          </p:nvPr>
        </p:nvSpPr>
        <p:spPr>
          <a:xfrm>
            <a:off x="739925" y="624550"/>
            <a:ext cx="3887700" cy="9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Variable selection</a:t>
            </a:r>
            <a:endParaRPr sz="3000"/>
          </a:p>
        </p:txBody>
      </p:sp>
      <p:sp>
        <p:nvSpPr>
          <p:cNvPr id="339" name="Google Shape;339;p39"/>
          <p:cNvSpPr txBox="1"/>
          <p:nvPr/>
        </p:nvSpPr>
        <p:spPr>
          <a:xfrm>
            <a:off x="739925" y="1440000"/>
            <a:ext cx="5111700" cy="29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Work Sans Light"/>
              <a:buChar char="●"/>
            </a:pPr>
            <a:r>
              <a:rPr lang="en">
                <a:latin typeface="Work Sans Light"/>
                <a:ea typeface="Work Sans Light"/>
                <a:cs typeface="Work Sans Light"/>
                <a:sym typeface="Work Sans Light"/>
              </a:rPr>
              <a:t>Univariate analysis failed to identify any significant methylates after false discovery correction</a:t>
            </a:r>
            <a:endParaRPr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Font typeface="Work Sans Light"/>
              <a:buChar char="●"/>
            </a:pPr>
            <a:r>
              <a:rPr lang="en">
                <a:latin typeface="Work Sans Light"/>
                <a:ea typeface="Work Sans Light"/>
                <a:cs typeface="Work Sans Light"/>
                <a:sym typeface="Work Sans Light"/>
              </a:rPr>
              <a:t>But – Bolasso identified one methylation marker that was selected in every PNC model at every penalty level. This marker is surely ‘interesting’.</a:t>
            </a:r>
            <a:endParaRPr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340" name="Google Shape;340;p39"/>
          <p:cNvSpPr txBox="1"/>
          <p:nvPr>
            <p:ph idx="12" type="sldNum"/>
          </p:nvPr>
        </p:nvSpPr>
        <p:spPr>
          <a:xfrm>
            <a:off x="8396709" y="46451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5" name="Google Shape;345;p40"/>
          <p:cNvGraphicFramePr/>
          <p:nvPr/>
        </p:nvGraphicFramePr>
        <p:xfrm>
          <a:off x="457200" y="38081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{74678EA2-438F-4393-B0AD-8B1FC2D7A25F}</a:tableStyleId>
              </a:tblPr>
              <a:tblGrid>
                <a:gridCol w="2027075"/>
                <a:gridCol w="2431575"/>
                <a:gridCol w="3718625"/>
              </a:tblGrid>
              <a:tr h="240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/>
                        <a:t>Methylation Probe</a:t>
                      </a:r>
                      <a:endParaRPr b="1"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/>
                        <a:t>Associated Gene</a:t>
                      </a:r>
                      <a:endParaRPr b="1"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/>
                        <a:t>Function</a:t>
                      </a:r>
                      <a:endParaRPr b="1" sz="800"/>
                    </a:p>
                  </a:txBody>
                  <a:tcPr marT="91425" marB="91425" marR="91425" marL="91425"/>
                </a:tc>
              </a:tr>
              <a:tr h="558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cg02739500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NPW - Neuropeptide W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rgbClr val="333333"/>
                          </a:solidFill>
                          <a:highlight>
                            <a:srgbClr val="FFFFFF"/>
                          </a:highlight>
                        </a:rPr>
                        <a:t>Binds and activates two G-protein coupled receptors in the central nervous system, so involved in signalling pathways. Stimulates water drinking and food intake. May play a role in the hypothalamic response to stress</a:t>
                      </a:r>
                      <a:endParaRPr sz="8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346" name="Google Shape;346;p40"/>
          <p:cNvGraphicFramePr/>
          <p:nvPr/>
        </p:nvGraphicFramePr>
        <p:xfrm>
          <a:off x="516700" y="735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{74678EA2-438F-4393-B0AD-8B1FC2D7A25F}</a:tableStyleId>
              </a:tblPr>
              <a:tblGrid>
                <a:gridCol w="1218025"/>
                <a:gridCol w="928875"/>
                <a:gridCol w="1659575"/>
                <a:gridCol w="4304125"/>
              </a:tblGrid>
              <a:tr h="280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/>
                        <a:t>Transcript</a:t>
                      </a:r>
                      <a:endParaRPr b="1"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/>
                        <a:t>Gene Symbol</a:t>
                      </a:r>
                      <a:endParaRPr b="1"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/>
                        <a:t>Gene Name</a:t>
                      </a:r>
                      <a:endParaRPr b="1"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/>
                        <a:t>Functions</a:t>
                      </a:r>
                      <a:endParaRPr b="1" sz="800"/>
                    </a:p>
                  </a:txBody>
                  <a:tcPr marT="91425" marB="91425" marR="91425" marL="91425"/>
                </a:tc>
              </a:tr>
              <a:tr h="5354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A_24_P297098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PHF20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PHD-finger protein 20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Component of a histone acetyltransferase, involved in transcription regulation of MOF target genes. Upregulated after DNA damage</a:t>
                      </a:r>
                      <a:endParaRPr sz="800"/>
                    </a:p>
                  </a:txBody>
                  <a:tcPr marT="91425" marB="91425" marR="91425" marL="91425"/>
                </a:tc>
              </a:tr>
              <a:tr h="4596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/>
                        <a:t>A_33_P3279059</a:t>
                      </a:r>
                      <a:endParaRPr b="1"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/>
                        <a:t>RIPK1</a:t>
                      </a:r>
                      <a:endParaRPr b="1"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/>
                        <a:t>Receptor (TNFRSF)-interacting serine-threonine kinase 1</a:t>
                      </a:r>
                      <a:endParaRPr b="1"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/>
                        <a:t>Functions in several pathways. Depending on the pathways, upregulation of RIPK1 can lead to both cell survival and cell death </a:t>
                      </a:r>
                      <a:endParaRPr b="1" sz="800"/>
                    </a:p>
                  </a:txBody>
                  <a:tcPr marT="91425" marB="91425" marR="91425" marL="91425"/>
                </a:tc>
              </a:tr>
              <a:tr h="4596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A_19_P00322409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LOC729178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Uncharacterized LOC729178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/>
                    </a:p>
                  </a:txBody>
                  <a:tcPr marT="91425" marB="91425" marR="91425" marL="91425"/>
                </a:tc>
              </a:tr>
              <a:tr h="4596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/>
                        <a:t>A_24_P395621</a:t>
                      </a:r>
                      <a:endParaRPr b="1"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/>
                        <a:t>RUNDC1</a:t>
                      </a:r>
                      <a:endParaRPr b="1"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/>
                        <a:t>RUN-domain containing 1</a:t>
                      </a:r>
                      <a:endParaRPr b="1"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/>
                        <a:t>May play a role as p53/TP53 inhibitor, which is a classical tumour supressor, and thus may have oncogenic activity.</a:t>
                      </a:r>
                      <a:endParaRPr b="1" sz="800"/>
                    </a:p>
                  </a:txBody>
                  <a:tcPr marT="91425" marB="91425" marR="91425" marL="91425"/>
                </a:tc>
              </a:tr>
              <a:tr h="4596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A_19_P00322904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CCDC149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coiled-coil</a:t>
                      </a:r>
                      <a:endParaRPr sz="800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  domain containing 149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A coiled-coil motif</a:t>
                      </a:r>
                      <a:endParaRPr sz="8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347" name="Google Shape;347;p40"/>
          <p:cNvSpPr txBox="1"/>
          <p:nvPr/>
        </p:nvSpPr>
        <p:spPr>
          <a:xfrm>
            <a:off x="457200" y="3510850"/>
            <a:ext cx="32004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Work Sans"/>
                <a:ea typeface="Work Sans"/>
                <a:cs typeface="Work Sans"/>
                <a:sym typeface="Work Sans"/>
              </a:rPr>
              <a:t>Bolasso variable selection: Methylation</a:t>
            </a:r>
            <a:endParaRPr b="1" sz="12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348" name="Google Shape;348;p40"/>
          <p:cNvSpPr txBox="1"/>
          <p:nvPr/>
        </p:nvSpPr>
        <p:spPr>
          <a:xfrm>
            <a:off x="457200" y="411400"/>
            <a:ext cx="43062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Work Sans"/>
                <a:ea typeface="Work Sans"/>
                <a:cs typeface="Work Sans"/>
                <a:sym typeface="Work Sans"/>
              </a:rPr>
              <a:t>Univariate (BVS in bold) Variable Selection: Transcript</a:t>
            </a:r>
            <a:endParaRPr b="1" sz="12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349" name="Google Shape;349;p40"/>
          <p:cNvSpPr txBox="1"/>
          <p:nvPr>
            <p:ph idx="12" type="sldNum"/>
          </p:nvPr>
        </p:nvSpPr>
        <p:spPr>
          <a:xfrm>
            <a:off x="8396709" y="46451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4"/>
          <p:cNvSpPr txBox="1"/>
          <p:nvPr>
            <p:ph type="ctrTitle"/>
          </p:nvPr>
        </p:nvSpPr>
        <p:spPr>
          <a:xfrm>
            <a:off x="1048725" y="3058625"/>
            <a:ext cx="49140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78" name="Google Shape;78;p14"/>
          <p:cNvSpPr txBox="1"/>
          <p:nvPr/>
        </p:nvSpPr>
        <p:spPr>
          <a:xfrm>
            <a:off x="7096850" y="765625"/>
            <a:ext cx="2247900" cy="202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200">
                <a:latin typeface="Work Sans"/>
                <a:ea typeface="Work Sans"/>
                <a:cs typeface="Work Sans"/>
                <a:sym typeface="Work Sans"/>
              </a:rPr>
              <a:t>1</a:t>
            </a:r>
            <a:endParaRPr b="1" sz="72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79" name="Google Shape;79;p14"/>
          <p:cNvSpPr txBox="1"/>
          <p:nvPr>
            <p:ph idx="12" type="sldNum"/>
          </p:nvPr>
        </p:nvSpPr>
        <p:spPr>
          <a:xfrm>
            <a:off x="8396709" y="46451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41"/>
          <p:cNvSpPr txBox="1"/>
          <p:nvPr>
            <p:ph type="ctrTitle"/>
          </p:nvPr>
        </p:nvSpPr>
        <p:spPr>
          <a:xfrm>
            <a:off x="1048725" y="3058625"/>
            <a:ext cx="49140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OMIC integration</a:t>
            </a:r>
            <a:endParaRPr/>
          </a:p>
        </p:txBody>
      </p:sp>
      <p:sp>
        <p:nvSpPr>
          <p:cNvPr id="355" name="Google Shape;355;p41"/>
          <p:cNvSpPr txBox="1"/>
          <p:nvPr/>
        </p:nvSpPr>
        <p:spPr>
          <a:xfrm>
            <a:off x="7096850" y="765625"/>
            <a:ext cx="2247900" cy="202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200">
                <a:latin typeface="Work Sans"/>
                <a:ea typeface="Work Sans"/>
                <a:cs typeface="Work Sans"/>
                <a:sym typeface="Work Sans"/>
              </a:rPr>
              <a:t>3</a:t>
            </a:r>
            <a:endParaRPr b="1" sz="72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356" name="Google Shape;356;p41"/>
          <p:cNvSpPr txBox="1"/>
          <p:nvPr>
            <p:ph idx="12" type="sldNum"/>
          </p:nvPr>
        </p:nvSpPr>
        <p:spPr>
          <a:xfrm>
            <a:off x="8396709" y="46451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42"/>
          <p:cNvSpPr txBox="1"/>
          <p:nvPr>
            <p:ph idx="4294967295" type="title"/>
          </p:nvPr>
        </p:nvSpPr>
        <p:spPr>
          <a:xfrm>
            <a:off x="739925" y="624550"/>
            <a:ext cx="3887700" cy="9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Network analysis</a:t>
            </a:r>
            <a:endParaRPr sz="3000"/>
          </a:p>
        </p:txBody>
      </p:sp>
      <p:sp>
        <p:nvSpPr>
          <p:cNvPr id="362" name="Google Shape;362;p42"/>
          <p:cNvSpPr txBox="1"/>
          <p:nvPr/>
        </p:nvSpPr>
        <p:spPr>
          <a:xfrm>
            <a:off x="739925" y="1440000"/>
            <a:ext cx="6405300" cy="29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Work Sans Light"/>
              <a:buChar char="●"/>
            </a:pPr>
            <a:r>
              <a:rPr lang="en">
                <a:latin typeface="Work Sans Light"/>
                <a:ea typeface="Work Sans Light"/>
                <a:cs typeface="Work Sans Light"/>
                <a:sym typeface="Work Sans Light"/>
              </a:rPr>
              <a:t>Marginal and conditional networks built for all OMICs features selected by each variable selection method</a:t>
            </a:r>
            <a:endParaRPr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Font typeface="Work Sans Light"/>
              <a:buChar char="●"/>
            </a:pPr>
            <a:r>
              <a:rPr lang="en">
                <a:latin typeface="Work Sans Light"/>
                <a:ea typeface="Work Sans Light"/>
                <a:cs typeface="Work Sans Light"/>
                <a:sym typeface="Work Sans Light"/>
              </a:rPr>
              <a:t>Edge thickness represents strength of association</a:t>
            </a:r>
            <a:endParaRPr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Font typeface="Work Sans Light"/>
              <a:buChar char="●"/>
            </a:pPr>
            <a:r>
              <a:rPr lang="en">
                <a:latin typeface="Work Sans Light"/>
                <a:ea typeface="Work Sans Light"/>
                <a:cs typeface="Work Sans Light"/>
                <a:sym typeface="Work Sans Light"/>
              </a:rPr>
              <a:t>Bootstrapped resampling for edge stability</a:t>
            </a:r>
            <a:endParaRPr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>
                <a:latin typeface="Work Sans"/>
                <a:ea typeface="Work Sans"/>
                <a:cs typeface="Work Sans"/>
                <a:sym typeface="Work Sans"/>
              </a:rPr>
              <a:t>Looking for:</a:t>
            </a:r>
            <a:endParaRPr b="1">
              <a:latin typeface="Work Sans"/>
              <a:ea typeface="Work Sans"/>
              <a:cs typeface="Work Sans"/>
              <a:sym typeface="Work Sans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SzPts val="1400"/>
              <a:buFont typeface="Work Sans Light"/>
              <a:buChar char="●"/>
            </a:pPr>
            <a:r>
              <a:rPr lang="en">
                <a:latin typeface="Work Sans Light"/>
                <a:ea typeface="Work Sans Light"/>
                <a:cs typeface="Work Sans Light"/>
                <a:sym typeface="Work Sans Light"/>
              </a:rPr>
              <a:t>Inter-OMIC edges (integration)</a:t>
            </a:r>
            <a:endParaRPr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1000"/>
              </a:spcAft>
              <a:buSzPts val="1400"/>
              <a:buFont typeface="Work Sans Light"/>
              <a:buChar char="●"/>
            </a:pPr>
            <a:r>
              <a:rPr lang="en">
                <a:latin typeface="Work Sans Light"/>
                <a:ea typeface="Work Sans Light"/>
                <a:cs typeface="Work Sans Light"/>
                <a:sym typeface="Work Sans Light"/>
              </a:rPr>
              <a:t>What do the networks show us about the interrelationships of the selected markers?</a:t>
            </a:r>
            <a:endParaRPr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363" name="Google Shape;363;p42"/>
          <p:cNvSpPr txBox="1"/>
          <p:nvPr>
            <p:ph idx="12" type="sldNum"/>
          </p:nvPr>
        </p:nvSpPr>
        <p:spPr>
          <a:xfrm>
            <a:off x="8396709" y="46451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" name="Google Shape;36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9150" y="383444"/>
            <a:ext cx="7317100" cy="4390253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950" y="383444"/>
            <a:ext cx="7317100" cy="4390253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0925" y="395575"/>
            <a:ext cx="7317100" cy="4390253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43"/>
          <p:cNvSpPr txBox="1"/>
          <p:nvPr/>
        </p:nvSpPr>
        <p:spPr>
          <a:xfrm>
            <a:off x="6760725" y="620150"/>
            <a:ext cx="1884600" cy="75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UNIVARIATE</a:t>
            </a:r>
            <a:br>
              <a:rPr b="1" lang="en" sz="18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</a:br>
            <a:r>
              <a:rPr b="1" lang="en" sz="18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Selected variables</a:t>
            </a:r>
            <a:endParaRPr b="1" sz="1800"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Marginal</a:t>
            </a:r>
            <a:endParaRPr sz="1800">
              <a:solidFill>
                <a:srgbClr val="FFFFFF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372" name="Google Shape;372;p43"/>
          <p:cNvSpPr txBox="1"/>
          <p:nvPr/>
        </p:nvSpPr>
        <p:spPr>
          <a:xfrm>
            <a:off x="6760725" y="2032725"/>
            <a:ext cx="1625700" cy="275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Selected features are very highly correlated.</a:t>
            </a:r>
            <a:br>
              <a:rPr lang="en">
                <a:solidFill>
                  <a:srgbClr val="FFFFFF"/>
                </a:solidFill>
                <a:latin typeface="Work Sans Light"/>
                <a:ea typeface="Work Sans Light"/>
                <a:cs typeface="Work Sans Light"/>
                <a:sym typeface="Work Sans Light"/>
              </a:rPr>
            </a:br>
            <a:endParaRPr>
              <a:solidFill>
                <a:srgbClr val="FFFFFF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May be useful for functional analysis, but likely limited predictive power in a multivariate model.</a:t>
            </a:r>
            <a:endParaRPr>
              <a:solidFill>
                <a:srgbClr val="FFFFFF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373" name="Google Shape;373;p43"/>
          <p:cNvSpPr txBox="1"/>
          <p:nvPr>
            <p:ph idx="12" type="sldNum"/>
          </p:nvPr>
        </p:nvSpPr>
        <p:spPr>
          <a:xfrm>
            <a:off x="8396709" y="46451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" name="Google Shape;37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9150" y="383444"/>
            <a:ext cx="7317100" cy="4390253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950" y="383444"/>
            <a:ext cx="7317100" cy="4390253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0925" y="383444"/>
            <a:ext cx="7317100" cy="4390253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p44"/>
          <p:cNvSpPr txBox="1"/>
          <p:nvPr/>
        </p:nvSpPr>
        <p:spPr>
          <a:xfrm>
            <a:off x="6760725" y="620150"/>
            <a:ext cx="1884600" cy="17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UNIVARIATE Selected variables</a:t>
            </a:r>
            <a:br>
              <a:rPr b="1" lang="en" sz="18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</a:br>
            <a:r>
              <a:rPr lang="en" sz="1800">
                <a:solidFill>
                  <a:srgbClr val="FFFFFF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Conditional</a:t>
            </a:r>
            <a:endParaRPr sz="1800">
              <a:solidFill>
                <a:srgbClr val="FFFFFF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382" name="Google Shape;382;p44"/>
          <p:cNvSpPr txBox="1"/>
          <p:nvPr/>
        </p:nvSpPr>
        <p:spPr>
          <a:xfrm>
            <a:off x="6760725" y="2660725"/>
            <a:ext cx="16503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Only weak edges between markers in a conditional network. </a:t>
            </a:r>
            <a:endParaRPr>
              <a:solidFill>
                <a:srgbClr val="FFFFFF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383" name="Google Shape;383;p44"/>
          <p:cNvSpPr txBox="1"/>
          <p:nvPr>
            <p:ph idx="12" type="sldNum"/>
          </p:nvPr>
        </p:nvSpPr>
        <p:spPr>
          <a:xfrm>
            <a:off x="8396709" y="46451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Google Shape;388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6730" y="339675"/>
            <a:ext cx="7410275" cy="4446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950" y="339675"/>
            <a:ext cx="7410275" cy="4446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4796" y="339675"/>
            <a:ext cx="7410275" cy="4446150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p45"/>
          <p:cNvSpPr txBox="1"/>
          <p:nvPr/>
        </p:nvSpPr>
        <p:spPr>
          <a:xfrm>
            <a:off x="6842011" y="567109"/>
            <a:ext cx="1908600" cy="173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BOLASSO</a:t>
            </a:r>
            <a:br>
              <a:rPr b="1" lang="en" sz="18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</a:br>
            <a:r>
              <a:rPr lang="en" sz="1800">
                <a:solidFill>
                  <a:srgbClr val="FFFFFF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Conditional</a:t>
            </a:r>
            <a:endParaRPr b="1" sz="1800"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392" name="Google Shape;392;p45"/>
          <p:cNvSpPr txBox="1"/>
          <p:nvPr/>
        </p:nvSpPr>
        <p:spPr>
          <a:xfrm>
            <a:off x="6842000" y="1556450"/>
            <a:ext cx="16503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Some significant inter-OMIC markers emerge</a:t>
            </a:r>
            <a:endParaRPr>
              <a:solidFill>
                <a:srgbClr val="FFFFFF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We investigated these relationships but they did not appear biologically significant</a:t>
            </a:r>
            <a:endParaRPr>
              <a:solidFill>
                <a:srgbClr val="FFFFFF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393" name="Google Shape;393;p45"/>
          <p:cNvSpPr txBox="1"/>
          <p:nvPr>
            <p:ph idx="12" type="sldNum"/>
          </p:nvPr>
        </p:nvSpPr>
        <p:spPr>
          <a:xfrm>
            <a:off x="8396709" y="46451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8" name="Google Shape;398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9150" y="383444"/>
            <a:ext cx="7317100" cy="4390253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950" y="383444"/>
            <a:ext cx="7317100" cy="4390253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0925" y="395575"/>
            <a:ext cx="7317100" cy="4390253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p46"/>
          <p:cNvSpPr txBox="1"/>
          <p:nvPr/>
        </p:nvSpPr>
        <p:spPr>
          <a:xfrm>
            <a:off x="6760725" y="620150"/>
            <a:ext cx="1884600" cy="10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Bayesian</a:t>
            </a:r>
            <a:br>
              <a:rPr b="1" lang="en" sz="18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</a:br>
            <a:r>
              <a:rPr lang="en" sz="1800">
                <a:solidFill>
                  <a:srgbClr val="FFFFFF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Marginal</a:t>
            </a:r>
            <a:endParaRPr b="1" sz="1800"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402" name="Google Shape;402;p46"/>
          <p:cNvSpPr txBox="1"/>
          <p:nvPr/>
        </p:nvSpPr>
        <p:spPr>
          <a:xfrm>
            <a:off x="6760725" y="1534500"/>
            <a:ext cx="1625700" cy="28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Similar to univariate – s</a:t>
            </a:r>
            <a:r>
              <a:rPr lang="en">
                <a:solidFill>
                  <a:srgbClr val="FFFFFF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elected features are very highly correlated.</a:t>
            </a:r>
            <a:br>
              <a:rPr lang="en">
                <a:solidFill>
                  <a:srgbClr val="FFFFFF"/>
                </a:solidFill>
                <a:latin typeface="Work Sans Light"/>
                <a:ea typeface="Work Sans Light"/>
                <a:cs typeface="Work Sans Light"/>
                <a:sym typeface="Work Sans Light"/>
              </a:rPr>
            </a:br>
            <a:endParaRPr>
              <a:solidFill>
                <a:srgbClr val="FFFFFF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403" name="Google Shape;403;p46"/>
          <p:cNvSpPr txBox="1"/>
          <p:nvPr>
            <p:ph idx="12" type="sldNum"/>
          </p:nvPr>
        </p:nvSpPr>
        <p:spPr>
          <a:xfrm>
            <a:off x="8396709" y="46451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8" name="Google Shape;408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9150" y="383444"/>
            <a:ext cx="7317100" cy="4390253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950" y="383444"/>
            <a:ext cx="7317100" cy="4390253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p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0925" y="383444"/>
            <a:ext cx="7317100" cy="4390253"/>
          </a:xfrm>
          <a:prstGeom prst="rect">
            <a:avLst/>
          </a:prstGeom>
          <a:noFill/>
          <a:ln>
            <a:noFill/>
          </a:ln>
        </p:spPr>
      </p:pic>
      <p:sp>
        <p:nvSpPr>
          <p:cNvPr id="411" name="Google Shape;411;p47"/>
          <p:cNvSpPr txBox="1"/>
          <p:nvPr/>
        </p:nvSpPr>
        <p:spPr>
          <a:xfrm>
            <a:off x="6760725" y="608019"/>
            <a:ext cx="1884600" cy="17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Bayesian</a:t>
            </a:r>
            <a:br>
              <a:rPr b="1" lang="en" sz="18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</a:br>
            <a:r>
              <a:rPr lang="en" sz="1800">
                <a:solidFill>
                  <a:srgbClr val="FFFFFF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Conditional</a:t>
            </a:r>
            <a:endParaRPr b="1" sz="1800"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412" name="Google Shape;412;p47"/>
          <p:cNvSpPr txBox="1"/>
          <p:nvPr/>
        </p:nvSpPr>
        <p:spPr>
          <a:xfrm>
            <a:off x="6760725" y="1534500"/>
            <a:ext cx="1827900" cy="267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Stronger conditional edges than either univariate or bolasso.</a:t>
            </a:r>
            <a:endParaRPr>
              <a:solidFill>
                <a:srgbClr val="FFFFFF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413" name="Google Shape;413;p47"/>
          <p:cNvSpPr txBox="1"/>
          <p:nvPr>
            <p:ph idx="12" type="sldNum"/>
          </p:nvPr>
        </p:nvSpPr>
        <p:spPr>
          <a:xfrm>
            <a:off x="8396709" y="46451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8" name="Google Shape;418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6730" y="339675"/>
            <a:ext cx="7410275" cy="4446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950" y="339675"/>
            <a:ext cx="7410275" cy="4446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p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4796" y="339675"/>
            <a:ext cx="7410275" cy="4446150"/>
          </a:xfrm>
          <a:prstGeom prst="rect">
            <a:avLst/>
          </a:prstGeom>
          <a:noFill/>
          <a:ln>
            <a:noFill/>
          </a:ln>
        </p:spPr>
      </p:pic>
      <p:sp>
        <p:nvSpPr>
          <p:cNvPr id="421" name="Google Shape;421;p48"/>
          <p:cNvSpPr txBox="1"/>
          <p:nvPr/>
        </p:nvSpPr>
        <p:spPr>
          <a:xfrm>
            <a:off x="6842011" y="567109"/>
            <a:ext cx="1908600" cy="173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BOLASSO</a:t>
            </a:r>
            <a:br>
              <a:rPr b="1" lang="en" sz="18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</a:br>
            <a:r>
              <a:rPr lang="en" sz="1800">
                <a:solidFill>
                  <a:srgbClr val="FFFFFF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Marginal</a:t>
            </a:r>
            <a:endParaRPr b="1" sz="1800"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422" name="Google Shape;422;p48"/>
          <p:cNvSpPr txBox="1"/>
          <p:nvPr/>
        </p:nvSpPr>
        <p:spPr>
          <a:xfrm>
            <a:off x="6842000" y="1556450"/>
            <a:ext cx="16503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Structures of correlation between markers, but much lower level of transitivity than univariate selected variables</a:t>
            </a:r>
            <a:endParaRPr>
              <a:solidFill>
                <a:srgbClr val="FFFFFF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Lower clustering coefficient</a:t>
            </a:r>
            <a:endParaRPr>
              <a:solidFill>
                <a:srgbClr val="FFFFFF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423" name="Google Shape;423;p48"/>
          <p:cNvSpPr txBox="1"/>
          <p:nvPr>
            <p:ph idx="12" type="sldNum"/>
          </p:nvPr>
        </p:nvSpPr>
        <p:spPr>
          <a:xfrm>
            <a:off x="8396709" y="46451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49"/>
          <p:cNvSpPr txBox="1"/>
          <p:nvPr>
            <p:ph type="title"/>
          </p:nvPr>
        </p:nvSpPr>
        <p:spPr>
          <a:xfrm>
            <a:off x="869150" y="847600"/>
            <a:ext cx="5092200" cy="136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429" name="Google Shape;429;p49"/>
          <p:cNvSpPr txBox="1"/>
          <p:nvPr>
            <p:ph idx="12" type="sldNum"/>
          </p:nvPr>
        </p:nvSpPr>
        <p:spPr>
          <a:xfrm>
            <a:off x="8102774" y="437057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30" name="Google Shape;430;p49"/>
          <p:cNvSpPr txBox="1"/>
          <p:nvPr/>
        </p:nvSpPr>
        <p:spPr>
          <a:xfrm>
            <a:off x="978325" y="1661900"/>
            <a:ext cx="7060200" cy="26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Work Sans Light"/>
              <a:buChar char="●"/>
            </a:pPr>
            <a:r>
              <a:rPr lang="en" sz="1200">
                <a:latin typeface="Work Sans Light"/>
                <a:ea typeface="Work Sans Light"/>
                <a:cs typeface="Work Sans Light"/>
                <a:sym typeface="Work Sans Light"/>
              </a:rPr>
              <a:t>Some ‘interesting’ markers were identified by multivariate methods that were not identified by univariate methods</a:t>
            </a:r>
            <a:endParaRPr sz="1200"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-304800" lvl="0" marL="457200" rtl="0" algn="l">
              <a:spcBef>
                <a:spcPts val="1000"/>
              </a:spcBef>
              <a:spcAft>
                <a:spcPts val="0"/>
              </a:spcAft>
              <a:buSzPts val="1200"/>
              <a:buFont typeface="Work Sans Light"/>
              <a:buChar char="●"/>
            </a:pPr>
            <a:r>
              <a:rPr lang="en" sz="1200">
                <a:latin typeface="Work Sans Light"/>
                <a:ea typeface="Work Sans Light"/>
                <a:cs typeface="Work Sans Light"/>
                <a:sym typeface="Work Sans Light"/>
              </a:rPr>
              <a:t>Network analysis reveals how the interrelationships between selected markers are very different depending on method of variable selection.</a:t>
            </a:r>
            <a:endParaRPr sz="1200"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-304800" lvl="0" marL="457200" rtl="0" algn="l">
              <a:spcBef>
                <a:spcPts val="1000"/>
              </a:spcBef>
              <a:spcAft>
                <a:spcPts val="0"/>
              </a:spcAft>
              <a:buSzPts val="1200"/>
              <a:buFont typeface="Work Sans Light"/>
              <a:buChar char="●"/>
            </a:pPr>
            <a:r>
              <a:rPr lang="en" sz="1200">
                <a:latin typeface="Work Sans Light"/>
                <a:ea typeface="Work Sans Light"/>
                <a:cs typeface="Work Sans Light"/>
                <a:sym typeface="Work Sans Light"/>
              </a:rPr>
              <a:t>Using multivariate methods of feature selection to complement univariate methods helps pick up ‘interesting’ features that may not have been picked up in univariate analysis.</a:t>
            </a:r>
            <a:endParaRPr sz="1200"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-304800" lvl="0" marL="457200" rtl="0" algn="l">
              <a:spcBef>
                <a:spcPts val="1000"/>
              </a:spcBef>
              <a:spcAft>
                <a:spcPts val="0"/>
              </a:spcAft>
              <a:buSzPts val="1200"/>
              <a:buFont typeface="Work Sans Light"/>
              <a:buChar char="●"/>
            </a:pPr>
            <a:r>
              <a:rPr lang="en" sz="1200">
                <a:latin typeface="Work Sans Light"/>
                <a:ea typeface="Work Sans Light"/>
                <a:cs typeface="Work Sans Light"/>
                <a:sym typeface="Work Sans Light"/>
              </a:rPr>
              <a:t>Further enquiry: </a:t>
            </a:r>
            <a:endParaRPr sz="1200"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-304800" lvl="1" marL="914400" rtl="0" algn="l">
              <a:spcBef>
                <a:spcPts val="1000"/>
              </a:spcBef>
              <a:spcAft>
                <a:spcPts val="0"/>
              </a:spcAft>
              <a:buSzPts val="1200"/>
              <a:buFont typeface="Work Sans Light"/>
              <a:buChar char="○"/>
            </a:pPr>
            <a:r>
              <a:rPr lang="en" sz="1200">
                <a:latin typeface="Work Sans Light"/>
                <a:ea typeface="Work Sans Light"/>
                <a:cs typeface="Work Sans Light"/>
                <a:sym typeface="Work Sans Light"/>
              </a:rPr>
              <a:t>all methods used model linear relationships. Non-linear models (eg GAM) may enrich analysis.</a:t>
            </a:r>
            <a:endParaRPr sz="1200"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-304800" lvl="1" marL="914400" rtl="0" algn="l">
              <a:spcBef>
                <a:spcPts val="1000"/>
              </a:spcBef>
              <a:spcAft>
                <a:spcPts val="1000"/>
              </a:spcAft>
              <a:buSzPts val="1200"/>
              <a:buFont typeface="Work Sans Light"/>
              <a:buChar char="○"/>
            </a:pPr>
            <a:r>
              <a:rPr lang="en" sz="1200">
                <a:latin typeface="Work Sans Light"/>
                <a:ea typeface="Work Sans Light"/>
                <a:cs typeface="Work Sans Light"/>
                <a:sym typeface="Work Sans Light"/>
              </a:rPr>
              <a:t>Stratification</a:t>
            </a:r>
            <a:endParaRPr sz="1200"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50"/>
          <p:cNvSpPr txBox="1"/>
          <p:nvPr>
            <p:ph type="title"/>
          </p:nvPr>
        </p:nvSpPr>
        <p:spPr>
          <a:xfrm>
            <a:off x="2693075" y="2027075"/>
            <a:ext cx="5092200" cy="136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Thank you!</a:t>
            </a:r>
            <a:endParaRPr sz="4800"/>
          </a:p>
        </p:txBody>
      </p:sp>
      <p:sp>
        <p:nvSpPr>
          <p:cNvPr id="436" name="Google Shape;436;p50"/>
          <p:cNvSpPr txBox="1"/>
          <p:nvPr>
            <p:ph idx="12" type="sldNum"/>
          </p:nvPr>
        </p:nvSpPr>
        <p:spPr>
          <a:xfrm>
            <a:off x="8102774" y="437057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5"/>
          <p:cNvSpPr txBox="1"/>
          <p:nvPr/>
        </p:nvSpPr>
        <p:spPr>
          <a:xfrm>
            <a:off x="869150" y="1690175"/>
            <a:ext cx="5235000" cy="27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Work Sans Light"/>
              <a:buChar char="▪"/>
            </a:pPr>
            <a:r>
              <a:rPr lang="en" sz="1800">
                <a:solidFill>
                  <a:srgbClr val="000000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Study is about </a:t>
            </a:r>
            <a:r>
              <a:rPr b="1" lang="en" sz="18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short-term and long-term</a:t>
            </a:r>
            <a:r>
              <a:rPr lang="en" sz="1800">
                <a:solidFill>
                  <a:srgbClr val="000000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responses to exposure to </a:t>
            </a:r>
            <a:r>
              <a:rPr b="1" lang="en" sz="1800">
                <a:latin typeface="Work Sans"/>
                <a:ea typeface="Work Sans"/>
                <a:cs typeface="Work Sans"/>
                <a:sym typeface="Work Sans"/>
              </a:rPr>
              <a:t>air pollution.</a:t>
            </a:r>
            <a:br>
              <a:rPr lang="en" sz="1800">
                <a:solidFill>
                  <a:srgbClr val="000000"/>
                </a:solidFill>
                <a:latin typeface="Work Sans Light"/>
                <a:ea typeface="Work Sans Light"/>
                <a:cs typeface="Work Sans Light"/>
                <a:sym typeface="Work Sans Light"/>
              </a:rPr>
            </a:br>
            <a:endParaRPr sz="1800">
              <a:solidFill>
                <a:srgbClr val="000000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Work Sans Light"/>
              <a:buChar char="▪"/>
            </a:pPr>
            <a:r>
              <a:rPr lang="en" sz="1800">
                <a:solidFill>
                  <a:srgbClr val="000000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Link between TRAPs (PM2.5, PNC) and cancer, other diseases well-established.</a:t>
            </a:r>
            <a:br>
              <a:rPr lang="en" sz="1800">
                <a:solidFill>
                  <a:srgbClr val="000000"/>
                </a:solidFill>
                <a:latin typeface="Work Sans Light"/>
                <a:ea typeface="Work Sans Light"/>
                <a:cs typeface="Work Sans Light"/>
                <a:sym typeface="Work Sans Light"/>
              </a:rPr>
            </a:br>
            <a:endParaRPr sz="1800">
              <a:solidFill>
                <a:srgbClr val="000000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Work Sans Light"/>
              <a:buChar char="▪"/>
            </a:pPr>
            <a:r>
              <a:rPr lang="en" sz="1800">
                <a:solidFill>
                  <a:srgbClr val="000000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Current research looking at molecular (OMICs) level responses.</a:t>
            </a:r>
            <a:endParaRPr sz="1800">
              <a:solidFill>
                <a:srgbClr val="000000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grpSp>
        <p:nvGrpSpPr>
          <p:cNvPr id="85" name="Google Shape;85;p15"/>
          <p:cNvGrpSpPr/>
          <p:nvPr/>
        </p:nvGrpSpPr>
        <p:grpSpPr>
          <a:xfrm>
            <a:off x="6830088" y="2879815"/>
            <a:ext cx="1593009" cy="1349086"/>
            <a:chOff x="5275975" y="4344850"/>
            <a:chExt cx="470150" cy="398125"/>
          </a:xfrm>
        </p:grpSpPr>
        <p:sp>
          <p:nvSpPr>
            <p:cNvPr id="86" name="Google Shape;86;p15"/>
            <p:cNvSpPr/>
            <p:nvPr/>
          </p:nvSpPr>
          <p:spPr>
            <a:xfrm>
              <a:off x="5661250" y="4690450"/>
              <a:ext cx="65950" cy="52525"/>
            </a:xfrm>
            <a:custGeom>
              <a:rect b="b" l="l" r="r" t="t"/>
              <a:pathLst>
                <a:path extrusionOk="0" h="2101" w="2638">
                  <a:moveTo>
                    <a:pt x="0" y="0"/>
                  </a:moveTo>
                  <a:lnTo>
                    <a:pt x="0" y="782"/>
                  </a:lnTo>
                  <a:lnTo>
                    <a:pt x="25" y="1050"/>
                  </a:lnTo>
                  <a:lnTo>
                    <a:pt x="122" y="1295"/>
                  </a:lnTo>
                  <a:lnTo>
                    <a:pt x="244" y="1514"/>
                  </a:lnTo>
                  <a:lnTo>
                    <a:pt x="391" y="1710"/>
                  </a:lnTo>
                  <a:lnTo>
                    <a:pt x="586" y="1856"/>
                  </a:lnTo>
                  <a:lnTo>
                    <a:pt x="806" y="1978"/>
                  </a:lnTo>
                  <a:lnTo>
                    <a:pt x="1050" y="2076"/>
                  </a:lnTo>
                  <a:lnTo>
                    <a:pt x="1319" y="2100"/>
                  </a:lnTo>
                  <a:lnTo>
                    <a:pt x="1588" y="2076"/>
                  </a:lnTo>
                  <a:lnTo>
                    <a:pt x="1832" y="1978"/>
                  </a:lnTo>
                  <a:lnTo>
                    <a:pt x="2052" y="1856"/>
                  </a:lnTo>
                  <a:lnTo>
                    <a:pt x="2247" y="1710"/>
                  </a:lnTo>
                  <a:lnTo>
                    <a:pt x="2418" y="1514"/>
                  </a:lnTo>
                  <a:lnTo>
                    <a:pt x="2540" y="1295"/>
                  </a:lnTo>
                  <a:lnTo>
                    <a:pt x="2613" y="1050"/>
                  </a:lnTo>
                  <a:lnTo>
                    <a:pt x="2638" y="782"/>
                  </a:lnTo>
                  <a:lnTo>
                    <a:pt x="263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15"/>
            <p:cNvSpPr/>
            <p:nvPr/>
          </p:nvSpPr>
          <p:spPr>
            <a:xfrm>
              <a:off x="5294900" y="4690450"/>
              <a:ext cx="65950" cy="52525"/>
            </a:xfrm>
            <a:custGeom>
              <a:rect b="b" l="l" r="r" t="t"/>
              <a:pathLst>
                <a:path extrusionOk="0" h="2101" w="2638">
                  <a:moveTo>
                    <a:pt x="0" y="0"/>
                  </a:moveTo>
                  <a:lnTo>
                    <a:pt x="0" y="782"/>
                  </a:lnTo>
                  <a:lnTo>
                    <a:pt x="25" y="1050"/>
                  </a:lnTo>
                  <a:lnTo>
                    <a:pt x="98" y="1295"/>
                  </a:lnTo>
                  <a:lnTo>
                    <a:pt x="220" y="1514"/>
                  </a:lnTo>
                  <a:lnTo>
                    <a:pt x="391" y="1710"/>
                  </a:lnTo>
                  <a:lnTo>
                    <a:pt x="586" y="1856"/>
                  </a:lnTo>
                  <a:lnTo>
                    <a:pt x="806" y="1978"/>
                  </a:lnTo>
                  <a:lnTo>
                    <a:pt x="1050" y="2076"/>
                  </a:lnTo>
                  <a:lnTo>
                    <a:pt x="1319" y="2100"/>
                  </a:lnTo>
                  <a:lnTo>
                    <a:pt x="1588" y="2076"/>
                  </a:lnTo>
                  <a:lnTo>
                    <a:pt x="1832" y="1978"/>
                  </a:lnTo>
                  <a:lnTo>
                    <a:pt x="2052" y="1856"/>
                  </a:lnTo>
                  <a:lnTo>
                    <a:pt x="2247" y="1710"/>
                  </a:lnTo>
                  <a:lnTo>
                    <a:pt x="2394" y="1514"/>
                  </a:lnTo>
                  <a:lnTo>
                    <a:pt x="2516" y="1295"/>
                  </a:lnTo>
                  <a:lnTo>
                    <a:pt x="2614" y="1050"/>
                  </a:lnTo>
                  <a:lnTo>
                    <a:pt x="2638" y="782"/>
                  </a:lnTo>
                  <a:lnTo>
                    <a:pt x="263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15"/>
            <p:cNvSpPr/>
            <p:nvPr/>
          </p:nvSpPr>
          <p:spPr>
            <a:xfrm>
              <a:off x="5275975" y="4344850"/>
              <a:ext cx="470150" cy="334025"/>
            </a:xfrm>
            <a:custGeom>
              <a:rect b="b" l="l" r="r" t="t"/>
              <a:pathLst>
                <a:path extrusionOk="0" h="13361" w="18806">
                  <a:moveTo>
                    <a:pt x="10062" y="1344"/>
                  </a:moveTo>
                  <a:lnTo>
                    <a:pt x="10673" y="1368"/>
                  </a:lnTo>
                  <a:lnTo>
                    <a:pt x="11699" y="1442"/>
                  </a:lnTo>
                  <a:lnTo>
                    <a:pt x="12529" y="1564"/>
                  </a:lnTo>
                  <a:lnTo>
                    <a:pt x="13164" y="1686"/>
                  </a:lnTo>
                  <a:lnTo>
                    <a:pt x="13628" y="1808"/>
                  </a:lnTo>
                  <a:lnTo>
                    <a:pt x="13946" y="1906"/>
                  </a:lnTo>
                  <a:lnTo>
                    <a:pt x="14166" y="2003"/>
                  </a:lnTo>
                  <a:lnTo>
                    <a:pt x="14214" y="2052"/>
                  </a:lnTo>
                  <a:lnTo>
                    <a:pt x="14288" y="2174"/>
                  </a:lnTo>
                  <a:lnTo>
                    <a:pt x="14459" y="2638"/>
                  </a:lnTo>
                  <a:lnTo>
                    <a:pt x="14678" y="3273"/>
                  </a:lnTo>
                  <a:lnTo>
                    <a:pt x="14898" y="4006"/>
                  </a:lnTo>
                  <a:lnTo>
                    <a:pt x="15313" y="5374"/>
                  </a:lnTo>
                  <a:lnTo>
                    <a:pt x="15484" y="5984"/>
                  </a:lnTo>
                  <a:lnTo>
                    <a:pt x="15460" y="6033"/>
                  </a:lnTo>
                  <a:lnTo>
                    <a:pt x="15411" y="6106"/>
                  </a:lnTo>
                  <a:lnTo>
                    <a:pt x="15313" y="6180"/>
                  </a:lnTo>
                  <a:lnTo>
                    <a:pt x="15167" y="6277"/>
                  </a:lnTo>
                  <a:lnTo>
                    <a:pt x="14972" y="6399"/>
                  </a:lnTo>
                  <a:lnTo>
                    <a:pt x="14727" y="6522"/>
                  </a:lnTo>
                  <a:lnTo>
                    <a:pt x="14410" y="6619"/>
                  </a:lnTo>
                  <a:lnTo>
                    <a:pt x="14068" y="6741"/>
                  </a:lnTo>
                  <a:lnTo>
                    <a:pt x="13677" y="6864"/>
                  </a:lnTo>
                  <a:lnTo>
                    <a:pt x="13213" y="6986"/>
                  </a:lnTo>
                  <a:lnTo>
                    <a:pt x="12725" y="7083"/>
                  </a:lnTo>
                  <a:lnTo>
                    <a:pt x="12163" y="7181"/>
                  </a:lnTo>
                  <a:lnTo>
                    <a:pt x="11552" y="7254"/>
                  </a:lnTo>
                  <a:lnTo>
                    <a:pt x="10893" y="7303"/>
                  </a:lnTo>
                  <a:lnTo>
                    <a:pt x="10185" y="7352"/>
                  </a:lnTo>
                  <a:lnTo>
                    <a:pt x="8622" y="7352"/>
                  </a:lnTo>
                  <a:lnTo>
                    <a:pt x="7913" y="7303"/>
                  </a:lnTo>
                  <a:lnTo>
                    <a:pt x="7254" y="7254"/>
                  </a:lnTo>
                  <a:lnTo>
                    <a:pt x="6643" y="7181"/>
                  </a:lnTo>
                  <a:lnTo>
                    <a:pt x="6082" y="7083"/>
                  </a:lnTo>
                  <a:lnTo>
                    <a:pt x="5593" y="6986"/>
                  </a:lnTo>
                  <a:lnTo>
                    <a:pt x="5129" y="6864"/>
                  </a:lnTo>
                  <a:lnTo>
                    <a:pt x="4738" y="6741"/>
                  </a:lnTo>
                  <a:lnTo>
                    <a:pt x="4396" y="6619"/>
                  </a:lnTo>
                  <a:lnTo>
                    <a:pt x="4079" y="6522"/>
                  </a:lnTo>
                  <a:lnTo>
                    <a:pt x="3835" y="6399"/>
                  </a:lnTo>
                  <a:lnTo>
                    <a:pt x="3639" y="6277"/>
                  </a:lnTo>
                  <a:lnTo>
                    <a:pt x="3493" y="6180"/>
                  </a:lnTo>
                  <a:lnTo>
                    <a:pt x="3395" y="6106"/>
                  </a:lnTo>
                  <a:lnTo>
                    <a:pt x="3346" y="6033"/>
                  </a:lnTo>
                  <a:lnTo>
                    <a:pt x="3322" y="5984"/>
                  </a:lnTo>
                  <a:lnTo>
                    <a:pt x="3493" y="5374"/>
                  </a:lnTo>
                  <a:lnTo>
                    <a:pt x="3908" y="4006"/>
                  </a:lnTo>
                  <a:lnTo>
                    <a:pt x="4128" y="3273"/>
                  </a:lnTo>
                  <a:lnTo>
                    <a:pt x="4347" y="2638"/>
                  </a:lnTo>
                  <a:lnTo>
                    <a:pt x="4518" y="2174"/>
                  </a:lnTo>
                  <a:lnTo>
                    <a:pt x="4592" y="2052"/>
                  </a:lnTo>
                  <a:lnTo>
                    <a:pt x="4641" y="2003"/>
                  </a:lnTo>
                  <a:lnTo>
                    <a:pt x="4860" y="1906"/>
                  </a:lnTo>
                  <a:lnTo>
                    <a:pt x="5178" y="1808"/>
                  </a:lnTo>
                  <a:lnTo>
                    <a:pt x="5642" y="1686"/>
                  </a:lnTo>
                  <a:lnTo>
                    <a:pt x="6277" y="1564"/>
                  </a:lnTo>
                  <a:lnTo>
                    <a:pt x="7107" y="1442"/>
                  </a:lnTo>
                  <a:lnTo>
                    <a:pt x="8133" y="1368"/>
                  </a:lnTo>
                  <a:lnTo>
                    <a:pt x="8744" y="1344"/>
                  </a:lnTo>
                  <a:close/>
                  <a:moveTo>
                    <a:pt x="11919" y="9916"/>
                  </a:moveTo>
                  <a:lnTo>
                    <a:pt x="12016" y="9941"/>
                  </a:lnTo>
                  <a:lnTo>
                    <a:pt x="12090" y="9990"/>
                  </a:lnTo>
                  <a:lnTo>
                    <a:pt x="12138" y="10063"/>
                  </a:lnTo>
                  <a:lnTo>
                    <a:pt x="12163" y="10161"/>
                  </a:lnTo>
                  <a:lnTo>
                    <a:pt x="12138" y="10258"/>
                  </a:lnTo>
                  <a:lnTo>
                    <a:pt x="12090" y="10332"/>
                  </a:lnTo>
                  <a:lnTo>
                    <a:pt x="12016" y="10380"/>
                  </a:lnTo>
                  <a:lnTo>
                    <a:pt x="11919" y="10405"/>
                  </a:lnTo>
                  <a:lnTo>
                    <a:pt x="6887" y="10405"/>
                  </a:lnTo>
                  <a:lnTo>
                    <a:pt x="6790" y="10380"/>
                  </a:lnTo>
                  <a:lnTo>
                    <a:pt x="6717" y="10332"/>
                  </a:lnTo>
                  <a:lnTo>
                    <a:pt x="6668" y="10258"/>
                  </a:lnTo>
                  <a:lnTo>
                    <a:pt x="6643" y="10161"/>
                  </a:lnTo>
                  <a:lnTo>
                    <a:pt x="6668" y="10063"/>
                  </a:lnTo>
                  <a:lnTo>
                    <a:pt x="6717" y="9990"/>
                  </a:lnTo>
                  <a:lnTo>
                    <a:pt x="6790" y="9941"/>
                  </a:lnTo>
                  <a:lnTo>
                    <a:pt x="6887" y="9916"/>
                  </a:lnTo>
                  <a:close/>
                  <a:moveTo>
                    <a:pt x="11626" y="10991"/>
                  </a:moveTo>
                  <a:lnTo>
                    <a:pt x="11723" y="11015"/>
                  </a:lnTo>
                  <a:lnTo>
                    <a:pt x="11797" y="11064"/>
                  </a:lnTo>
                  <a:lnTo>
                    <a:pt x="11845" y="11138"/>
                  </a:lnTo>
                  <a:lnTo>
                    <a:pt x="11870" y="11235"/>
                  </a:lnTo>
                  <a:lnTo>
                    <a:pt x="11845" y="11333"/>
                  </a:lnTo>
                  <a:lnTo>
                    <a:pt x="11797" y="11406"/>
                  </a:lnTo>
                  <a:lnTo>
                    <a:pt x="11723" y="11455"/>
                  </a:lnTo>
                  <a:lnTo>
                    <a:pt x="11626" y="11479"/>
                  </a:lnTo>
                  <a:lnTo>
                    <a:pt x="7181" y="11479"/>
                  </a:lnTo>
                  <a:lnTo>
                    <a:pt x="7083" y="11455"/>
                  </a:lnTo>
                  <a:lnTo>
                    <a:pt x="7010" y="11406"/>
                  </a:lnTo>
                  <a:lnTo>
                    <a:pt x="6961" y="11333"/>
                  </a:lnTo>
                  <a:lnTo>
                    <a:pt x="6936" y="11235"/>
                  </a:lnTo>
                  <a:lnTo>
                    <a:pt x="6961" y="11138"/>
                  </a:lnTo>
                  <a:lnTo>
                    <a:pt x="7010" y="11064"/>
                  </a:lnTo>
                  <a:lnTo>
                    <a:pt x="7083" y="11015"/>
                  </a:lnTo>
                  <a:lnTo>
                    <a:pt x="7181" y="10991"/>
                  </a:lnTo>
                  <a:close/>
                  <a:moveTo>
                    <a:pt x="4152" y="9110"/>
                  </a:moveTo>
                  <a:lnTo>
                    <a:pt x="4299" y="9159"/>
                  </a:lnTo>
                  <a:lnTo>
                    <a:pt x="4470" y="9208"/>
                  </a:lnTo>
                  <a:lnTo>
                    <a:pt x="4616" y="9281"/>
                  </a:lnTo>
                  <a:lnTo>
                    <a:pt x="4763" y="9379"/>
                  </a:lnTo>
                  <a:lnTo>
                    <a:pt x="4885" y="9501"/>
                  </a:lnTo>
                  <a:lnTo>
                    <a:pt x="5129" y="9745"/>
                  </a:lnTo>
                  <a:lnTo>
                    <a:pt x="5324" y="10039"/>
                  </a:lnTo>
                  <a:lnTo>
                    <a:pt x="5471" y="10332"/>
                  </a:lnTo>
                  <a:lnTo>
                    <a:pt x="5569" y="10649"/>
                  </a:lnTo>
                  <a:lnTo>
                    <a:pt x="5593" y="10796"/>
                  </a:lnTo>
                  <a:lnTo>
                    <a:pt x="5593" y="10918"/>
                  </a:lnTo>
                  <a:lnTo>
                    <a:pt x="5593" y="11064"/>
                  </a:lnTo>
                  <a:lnTo>
                    <a:pt x="5569" y="11162"/>
                  </a:lnTo>
                  <a:lnTo>
                    <a:pt x="5520" y="11260"/>
                  </a:lnTo>
                  <a:lnTo>
                    <a:pt x="5471" y="11357"/>
                  </a:lnTo>
                  <a:lnTo>
                    <a:pt x="5398" y="11431"/>
                  </a:lnTo>
                  <a:lnTo>
                    <a:pt x="5324" y="11504"/>
                  </a:lnTo>
                  <a:lnTo>
                    <a:pt x="5129" y="11602"/>
                  </a:lnTo>
                  <a:lnTo>
                    <a:pt x="4885" y="11675"/>
                  </a:lnTo>
                  <a:lnTo>
                    <a:pt x="4616" y="11699"/>
                  </a:lnTo>
                  <a:lnTo>
                    <a:pt x="4299" y="11724"/>
                  </a:lnTo>
                  <a:lnTo>
                    <a:pt x="3981" y="11724"/>
                  </a:lnTo>
                  <a:lnTo>
                    <a:pt x="3639" y="11699"/>
                  </a:lnTo>
                  <a:lnTo>
                    <a:pt x="3346" y="11626"/>
                  </a:lnTo>
                  <a:lnTo>
                    <a:pt x="3077" y="11504"/>
                  </a:lnTo>
                  <a:lnTo>
                    <a:pt x="2833" y="11333"/>
                  </a:lnTo>
                  <a:lnTo>
                    <a:pt x="2638" y="11162"/>
                  </a:lnTo>
                  <a:lnTo>
                    <a:pt x="2467" y="10918"/>
                  </a:lnTo>
                  <a:lnTo>
                    <a:pt x="2418" y="10820"/>
                  </a:lnTo>
                  <a:lnTo>
                    <a:pt x="2394" y="10674"/>
                  </a:lnTo>
                  <a:lnTo>
                    <a:pt x="2369" y="10551"/>
                  </a:lnTo>
                  <a:lnTo>
                    <a:pt x="2345" y="10429"/>
                  </a:lnTo>
                  <a:lnTo>
                    <a:pt x="2369" y="10283"/>
                  </a:lnTo>
                  <a:lnTo>
                    <a:pt x="2394" y="10161"/>
                  </a:lnTo>
                  <a:lnTo>
                    <a:pt x="2418" y="10039"/>
                  </a:lnTo>
                  <a:lnTo>
                    <a:pt x="2467" y="9916"/>
                  </a:lnTo>
                  <a:lnTo>
                    <a:pt x="2638" y="9697"/>
                  </a:lnTo>
                  <a:lnTo>
                    <a:pt x="2833" y="9501"/>
                  </a:lnTo>
                  <a:lnTo>
                    <a:pt x="3077" y="9330"/>
                  </a:lnTo>
                  <a:lnTo>
                    <a:pt x="3346" y="9208"/>
                  </a:lnTo>
                  <a:lnTo>
                    <a:pt x="3639" y="9135"/>
                  </a:lnTo>
                  <a:lnTo>
                    <a:pt x="3981" y="9110"/>
                  </a:lnTo>
                  <a:close/>
                  <a:moveTo>
                    <a:pt x="14825" y="9110"/>
                  </a:moveTo>
                  <a:lnTo>
                    <a:pt x="15167" y="9135"/>
                  </a:lnTo>
                  <a:lnTo>
                    <a:pt x="15460" y="9208"/>
                  </a:lnTo>
                  <a:lnTo>
                    <a:pt x="15729" y="9330"/>
                  </a:lnTo>
                  <a:lnTo>
                    <a:pt x="15973" y="9501"/>
                  </a:lnTo>
                  <a:lnTo>
                    <a:pt x="16168" y="9697"/>
                  </a:lnTo>
                  <a:lnTo>
                    <a:pt x="16339" y="9916"/>
                  </a:lnTo>
                  <a:lnTo>
                    <a:pt x="16388" y="10039"/>
                  </a:lnTo>
                  <a:lnTo>
                    <a:pt x="16412" y="10161"/>
                  </a:lnTo>
                  <a:lnTo>
                    <a:pt x="16437" y="10283"/>
                  </a:lnTo>
                  <a:lnTo>
                    <a:pt x="16461" y="10429"/>
                  </a:lnTo>
                  <a:lnTo>
                    <a:pt x="16437" y="10551"/>
                  </a:lnTo>
                  <a:lnTo>
                    <a:pt x="16412" y="10674"/>
                  </a:lnTo>
                  <a:lnTo>
                    <a:pt x="16388" y="10820"/>
                  </a:lnTo>
                  <a:lnTo>
                    <a:pt x="16339" y="10918"/>
                  </a:lnTo>
                  <a:lnTo>
                    <a:pt x="16168" y="11162"/>
                  </a:lnTo>
                  <a:lnTo>
                    <a:pt x="15973" y="11333"/>
                  </a:lnTo>
                  <a:lnTo>
                    <a:pt x="15729" y="11504"/>
                  </a:lnTo>
                  <a:lnTo>
                    <a:pt x="15460" y="11626"/>
                  </a:lnTo>
                  <a:lnTo>
                    <a:pt x="15167" y="11699"/>
                  </a:lnTo>
                  <a:lnTo>
                    <a:pt x="14825" y="11724"/>
                  </a:lnTo>
                  <a:lnTo>
                    <a:pt x="14507" y="11724"/>
                  </a:lnTo>
                  <a:lnTo>
                    <a:pt x="14190" y="11699"/>
                  </a:lnTo>
                  <a:lnTo>
                    <a:pt x="13921" y="11675"/>
                  </a:lnTo>
                  <a:lnTo>
                    <a:pt x="13677" y="11602"/>
                  </a:lnTo>
                  <a:lnTo>
                    <a:pt x="13482" y="11504"/>
                  </a:lnTo>
                  <a:lnTo>
                    <a:pt x="13408" y="11431"/>
                  </a:lnTo>
                  <a:lnTo>
                    <a:pt x="13335" y="11357"/>
                  </a:lnTo>
                  <a:lnTo>
                    <a:pt x="13286" y="11260"/>
                  </a:lnTo>
                  <a:lnTo>
                    <a:pt x="13237" y="11162"/>
                  </a:lnTo>
                  <a:lnTo>
                    <a:pt x="13213" y="11064"/>
                  </a:lnTo>
                  <a:lnTo>
                    <a:pt x="13213" y="10918"/>
                  </a:lnTo>
                  <a:lnTo>
                    <a:pt x="13213" y="10796"/>
                  </a:lnTo>
                  <a:lnTo>
                    <a:pt x="13237" y="10649"/>
                  </a:lnTo>
                  <a:lnTo>
                    <a:pt x="13335" y="10332"/>
                  </a:lnTo>
                  <a:lnTo>
                    <a:pt x="13482" y="10039"/>
                  </a:lnTo>
                  <a:lnTo>
                    <a:pt x="13677" y="9745"/>
                  </a:lnTo>
                  <a:lnTo>
                    <a:pt x="13921" y="9501"/>
                  </a:lnTo>
                  <a:lnTo>
                    <a:pt x="14043" y="9379"/>
                  </a:lnTo>
                  <a:lnTo>
                    <a:pt x="14190" y="9281"/>
                  </a:lnTo>
                  <a:lnTo>
                    <a:pt x="14337" y="9208"/>
                  </a:lnTo>
                  <a:lnTo>
                    <a:pt x="14507" y="9159"/>
                  </a:lnTo>
                  <a:lnTo>
                    <a:pt x="14654" y="9110"/>
                  </a:lnTo>
                  <a:close/>
                  <a:moveTo>
                    <a:pt x="9403" y="1"/>
                  </a:moveTo>
                  <a:lnTo>
                    <a:pt x="8280" y="25"/>
                  </a:lnTo>
                  <a:lnTo>
                    <a:pt x="7303" y="74"/>
                  </a:lnTo>
                  <a:lnTo>
                    <a:pt x="6497" y="147"/>
                  </a:lnTo>
                  <a:lnTo>
                    <a:pt x="5837" y="220"/>
                  </a:lnTo>
                  <a:lnTo>
                    <a:pt x="5324" y="318"/>
                  </a:lnTo>
                  <a:lnTo>
                    <a:pt x="4958" y="391"/>
                  </a:lnTo>
                  <a:lnTo>
                    <a:pt x="4665" y="440"/>
                  </a:lnTo>
                  <a:lnTo>
                    <a:pt x="4421" y="538"/>
                  </a:lnTo>
                  <a:lnTo>
                    <a:pt x="4201" y="660"/>
                  </a:lnTo>
                  <a:lnTo>
                    <a:pt x="3981" y="807"/>
                  </a:lnTo>
                  <a:lnTo>
                    <a:pt x="3761" y="978"/>
                  </a:lnTo>
                  <a:lnTo>
                    <a:pt x="3590" y="1173"/>
                  </a:lnTo>
                  <a:lnTo>
                    <a:pt x="3419" y="1368"/>
                  </a:lnTo>
                  <a:lnTo>
                    <a:pt x="3273" y="1588"/>
                  </a:lnTo>
                  <a:lnTo>
                    <a:pt x="3175" y="1808"/>
                  </a:lnTo>
                  <a:lnTo>
                    <a:pt x="2272" y="4153"/>
                  </a:lnTo>
                  <a:lnTo>
                    <a:pt x="928" y="4153"/>
                  </a:lnTo>
                  <a:lnTo>
                    <a:pt x="831" y="4177"/>
                  </a:lnTo>
                  <a:lnTo>
                    <a:pt x="733" y="4226"/>
                  </a:lnTo>
                  <a:lnTo>
                    <a:pt x="635" y="4299"/>
                  </a:lnTo>
                  <a:lnTo>
                    <a:pt x="464" y="4446"/>
                  </a:lnTo>
                  <a:lnTo>
                    <a:pt x="293" y="4641"/>
                  </a:lnTo>
                  <a:lnTo>
                    <a:pt x="171" y="4861"/>
                  </a:lnTo>
                  <a:lnTo>
                    <a:pt x="73" y="5105"/>
                  </a:lnTo>
                  <a:lnTo>
                    <a:pt x="25" y="5349"/>
                  </a:lnTo>
                  <a:lnTo>
                    <a:pt x="0" y="5569"/>
                  </a:lnTo>
                  <a:lnTo>
                    <a:pt x="25" y="5764"/>
                  </a:lnTo>
                  <a:lnTo>
                    <a:pt x="73" y="5911"/>
                  </a:lnTo>
                  <a:lnTo>
                    <a:pt x="171" y="6033"/>
                  </a:lnTo>
                  <a:lnTo>
                    <a:pt x="293" y="6106"/>
                  </a:lnTo>
                  <a:lnTo>
                    <a:pt x="464" y="6155"/>
                  </a:lnTo>
                  <a:lnTo>
                    <a:pt x="635" y="6204"/>
                  </a:lnTo>
                  <a:lnTo>
                    <a:pt x="1466" y="6204"/>
                  </a:lnTo>
                  <a:lnTo>
                    <a:pt x="1148" y="7034"/>
                  </a:lnTo>
                  <a:lnTo>
                    <a:pt x="1002" y="7547"/>
                  </a:lnTo>
                  <a:lnTo>
                    <a:pt x="879" y="8109"/>
                  </a:lnTo>
                  <a:lnTo>
                    <a:pt x="782" y="8695"/>
                  </a:lnTo>
                  <a:lnTo>
                    <a:pt x="757" y="9233"/>
                  </a:lnTo>
                  <a:lnTo>
                    <a:pt x="757" y="13360"/>
                  </a:lnTo>
                  <a:lnTo>
                    <a:pt x="18049" y="13360"/>
                  </a:lnTo>
                  <a:lnTo>
                    <a:pt x="18049" y="9233"/>
                  </a:lnTo>
                  <a:lnTo>
                    <a:pt x="18024" y="8695"/>
                  </a:lnTo>
                  <a:lnTo>
                    <a:pt x="17927" y="8109"/>
                  </a:lnTo>
                  <a:lnTo>
                    <a:pt x="17805" y="7547"/>
                  </a:lnTo>
                  <a:lnTo>
                    <a:pt x="17658" y="7034"/>
                  </a:lnTo>
                  <a:lnTo>
                    <a:pt x="17341" y="6204"/>
                  </a:lnTo>
                  <a:lnTo>
                    <a:pt x="18171" y="6204"/>
                  </a:lnTo>
                  <a:lnTo>
                    <a:pt x="18342" y="6155"/>
                  </a:lnTo>
                  <a:lnTo>
                    <a:pt x="18513" y="6106"/>
                  </a:lnTo>
                  <a:lnTo>
                    <a:pt x="18635" y="6033"/>
                  </a:lnTo>
                  <a:lnTo>
                    <a:pt x="18733" y="5911"/>
                  </a:lnTo>
                  <a:lnTo>
                    <a:pt x="18782" y="5764"/>
                  </a:lnTo>
                  <a:lnTo>
                    <a:pt x="18806" y="5569"/>
                  </a:lnTo>
                  <a:lnTo>
                    <a:pt x="18782" y="5349"/>
                  </a:lnTo>
                  <a:lnTo>
                    <a:pt x="18733" y="5105"/>
                  </a:lnTo>
                  <a:lnTo>
                    <a:pt x="18635" y="4861"/>
                  </a:lnTo>
                  <a:lnTo>
                    <a:pt x="18513" y="4641"/>
                  </a:lnTo>
                  <a:lnTo>
                    <a:pt x="18342" y="4446"/>
                  </a:lnTo>
                  <a:lnTo>
                    <a:pt x="18171" y="4299"/>
                  </a:lnTo>
                  <a:lnTo>
                    <a:pt x="18073" y="4226"/>
                  </a:lnTo>
                  <a:lnTo>
                    <a:pt x="17976" y="4177"/>
                  </a:lnTo>
                  <a:lnTo>
                    <a:pt x="17878" y="4153"/>
                  </a:lnTo>
                  <a:lnTo>
                    <a:pt x="16535" y="4153"/>
                  </a:lnTo>
                  <a:lnTo>
                    <a:pt x="15631" y="1808"/>
                  </a:lnTo>
                  <a:lnTo>
                    <a:pt x="15533" y="1588"/>
                  </a:lnTo>
                  <a:lnTo>
                    <a:pt x="15387" y="1368"/>
                  </a:lnTo>
                  <a:lnTo>
                    <a:pt x="15216" y="1173"/>
                  </a:lnTo>
                  <a:lnTo>
                    <a:pt x="15045" y="978"/>
                  </a:lnTo>
                  <a:lnTo>
                    <a:pt x="14825" y="807"/>
                  </a:lnTo>
                  <a:lnTo>
                    <a:pt x="14605" y="660"/>
                  </a:lnTo>
                  <a:lnTo>
                    <a:pt x="14385" y="538"/>
                  </a:lnTo>
                  <a:lnTo>
                    <a:pt x="14141" y="440"/>
                  </a:lnTo>
                  <a:lnTo>
                    <a:pt x="13848" y="391"/>
                  </a:lnTo>
                  <a:lnTo>
                    <a:pt x="13482" y="318"/>
                  </a:lnTo>
                  <a:lnTo>
                    <a:pt x="12969" y="220"/>
                  </a:lnTo>
                  <a:lnTo>
                    <a:pt x="12309" y="147"/>
                  </a:lnTo>
                  <a:lnTo>
                    <a:pt x="11503" y="74"/>
                  </a:lnTo>
                  <a:lnTo>
                    <a:pt x="10527" y="25"/>
                  </a:lnTo>
                  <a:lnTo>
                    <a:pt x="9403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15"/>
          <p:cNvSpPr txBox="1"/>
          <p:nvPr/>
        </p:nvSpPr>
        <p:spPr>
          <a:xfrm>
            <a:off x="869150" y="847600"/>
            <a:ext cx="7143900" cy="13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Introduction: </a:t>
            </a:r>
            <a:r>
              <a:rPr lang="en" sz="30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research context</a:t>
            </a:r>
            <a:endParaRPr sz="3000">
              <a:solidFill>
                <a:srgbClr val="00000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90" name="Google Shape;90;p15"/>
          <p:cNvSpPr txBox="1"/>
          <p:nvPr>
            <p:ph idx="12" type="sldNum"/>
          </p:nvPr>
        </p:nvSpPr>
        <p:spPr>
          <a:xfrm>
            <a:off x="8396709" y="46451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51"/>
          <p:cNvSpPr txBox="1"/>
          <p:nvPr>
            <p:ph idx="12" type="sldNum"/>
          </p:nvPr>
        </p:nvSpPr>
        <p:spPr>
          <a:xfrm>
            <a:off x="8102774" y="437057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42" name="Google Shape;442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8525" y="1695100"/>
            <a:ext cx="7707375" cy="2312201"/>
          </a:xfrm>
          <a:prstGeom prst="rect">
            <a:avLst/>
          </a:prstGeom>
          <a:noFill/>
          <a:ln>
            <a:noFill/>
          </a:ln>
        </p:spPr>
      </p:pic>
      <p:sp>
        <p:nvSpPr>
          <p:cNvPr id="443" name="Google Shape;443;p51"/>
          <p:cNvSpPr txBox="1"/>
          <p:nvPr>
            <p:ph type="title"/>
          </p:nvPr>
        </p:nvSpPr>
        <p:spPr>
          <a:xfrm>
            <a:off x="869150" y="847600"/>
            <a:ext cx="5092200" cy="136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Stratification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6"/>
          <p:cNvSpPr txBox="1"/>
          <p:nvPr/>
        </p:nvSpPr>
        <p:spPr>
          <a:xfrm>
            <a:off x="869150" y="625425"/>
            <a:ext cx="5344500" cy="8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Introduction: </a:t>
            </a:r>
            <a:br>
              <a:rPr b="1" lang="en" sz="30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</a:br>
            <a:r>
              <a:rPr lang="en" sz="3000">
                <a:latin typeface="Work Sans"/>
                <a:ea typeface="Work Sans"/>
                <a:cs typeface="Work Sans"/>
                <a:sym typeface="Work Sans"/>
              </a:rPr>
              <a:t>Research background</a:t>
            </a:r>
            <a:endParaRPr sz="3000">
              <a:solidFill>
                <a:srgbClr val="000000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rgbClr val="00000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96" name="Google Shape;96;p16"/>
          <p:cNvSpPr txBox="1"/>
          <p:nvPr/>
        </p:nvSpPr>
        <p:spPr>
          <a:xfrm>
            <a:off x="770875" y="1590975"/>
            <a:ext cx="5880600" cy="28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Work Sans Light"/>
              <a:buChar char="▪"/>
            </a:pPr>
            <a:r>
              <a:rPr lang="en">
                <a:latin typeface="Work Sans Light"/>
                <a:ea typeface="Work Sans Light"/>
                <a:cs typeface="Work Sans Light"/>
                <a:sym typeface="Work Sans Light"/>
              </a:rPr>
              <a:t>Data from ESCAPE cohort study </a:t>
            </a:r>
            <a:endParaRPr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Work Sans Light"/>
              <a:buChar char="▪"/>
            </a:pPr>
            <a:r>
              <a:rPr lang="en">
                <a:latin typeface="Work Sans Light"/>
                <a:ea typeface="Work Sans Light"/>
                <a:cs typeface="Work Sans Light"/>
                <a:sym typeface="Work Sans Light"/>
              </a:rPr>
              <a:t>Large multi-centre study tracking long-term effects of environmental pollutants. </a:t>
            </a:r>
            <a:endParaRPr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Work Sans Light"/>
              <a:buChar char="▪"/>
            </a:pPr>
            <a:r>
              <a:rPr lang="en">
                <a:latin typeface="Work Sans Light"/>
                <a:ea typeface="Work Sans Light"/>
                <a:cs typeface="Work Sans Light"/>
                <a:sym typeface="Work Sans Light"/>
              </a:rPr>
              <a:t>We have a slice of data: 164 participants in 4 European cities</a:t>
            </a:r>
            <a:endParaRPr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Work Sans Light"/>
              <a:buChar char="▪"/>
            </a:pPr>
            <a:r>
              <a:rPr lang="en">
                <a:latin typeface="Work Sans Light"/>
                <a:ea typeface="Work Sans Light"/>
                <a:cs typeface="Work Sans Light"/>
                <a:sym typeface="Work Sans Light"/>
              </a:rPr>
              <a:t>Each wore a device which measured PM25 and PNC (pollution particles) exposure for 24 hours, on 3 </a:t>
            </a:r>
            <a:r>
              <a:rPr lang="en">
                <a:latin typeface="Work Sans Light"/>
                <a:ea typeface="Work Sans Light"/>
                <a:cs typeface="Work Sans Light"/>
                <a:sym typeface="Work Sans Light"/>
              </a:rPr>
              <a:t>occasions over a year</a:t>
            </a:r>
            <a:endParaRPr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Work Sans Light"/>
              <a:buChar char="▪"/>
            </a:pPr>
            <a:r>
              <a:rPr lang="en">
                <a:latin typeface="Work Sans Light"/>
                <a:ea typeface="Work Sans Light"/>
                <a:cs typeface="Work Sans Light"/>
                <a:sym typeface="Work Sans Light"/>
              </a:rPr>
              <a:t>OMICs measurements also taken on each of the 3 days</a:t>
            </a:r>
            <a:endParaRPr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-317500" lvl="0" marL="457200" rtl="0" algn="l"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400"/>
              <a:buFont typeface="Work Sans Light"/>
              <a:buChar char="▪"/>
            </a:pPr>
            <a:r>
              <a:rPr lang="en">
                <a:latin typeface="Work Sans Light"/>
                <a:ea typeface="Work Sans Light"/>
                <a:cs typeface="Work Sans Light"/>
                <a:sym typeface="Work Sans Light"/>
              </a:rPr>
              <a:t>Background (annual) levels of air pollution exposure also modelled for each person</a:t>
            </a:r>
            <a:endParaRPr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pic>
        <p:nvPicPr>
          <p:cNvPr id="97" name="Google Shape;9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92375" y="582038"/>
            <a:ext cx="1725057" cy="862536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6"/>
          <p:cNvPicPr preferRelativeResize="0"/>
          <p:nvPr/>
        </p:nvPicPr>
        <p:blipFill rotWithShape="1">
          <a:blip r:embed="rId4">
            <a:alphaModFix/>
          </a:blip>
          <a:srcRect b="15626" l="0" r="0" t="0"/>
          <a:stretch/>
        </p:blipFill>
        <p:spPr>
          <a:xfrm>
            <a:off x="6792375" y="1510620"/>
            <a:ext cx="1725057" cy="970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92375" y="2547019"/>
            <a:ext cx="1725056" cy="9703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6"/>
          <p:cNvPicPr preferRelativeResize="0"/>
          <p:nvPr/>
        </p:nvPicPr>
        <p:blipFill rotWithShape="1">
          <a:blip r:embed="rId6">
            <a:alphaModFix/>
          </a:blip>
          <a:srcRect b="0" l="0" r="0" t="-25062"/>
          <a:stretch/>
        </p:blipFill>
        <p:spPr>
          <a:xfrm>
            <a:off x="6792375" y="3347858"/>
            <a:ext cx="1725056" cy="1213605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6"/>
          <p:cNvSpPr txBox="1"/>
          <p:nvPr>
            <p:ph idx="12" type="sldNum"/>
          </p:nvPr>
        </p:nvSpPr>
        <p:spPr>
          <a:xfrm>
            <a:off x="8396709" y="46451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7"/>
          <p:cNvSpPr txBox="1"/>
          <p:nvPr/>
        </p:nvSpPr>
        <p:spPr>
          <a:xfrm>
            <a:off x="869150" y="653050"/>
            <a:ext cx="7428300" cy="7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Introduction: </a:t>
            </a:r>
            <a:r>
              <a:rPr lang="en" sz="3000">
                <a:latin typeface="Work Sans"/>
                <a:ea typeface="Work Sans"/>
                <a:cs typeface="Work Sans"/>
                <a:sym typeface="Work Sans"/>
              </a:rPr>
              <a:t>The data set</a:t>
            </a:r>
            <a:endParaRPr b="1" sz="3000">
              <a:solidFill>
                <a:srgbClr val="00000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07" name="Google Shape;107;p17"/>
          <p:cNvSpPr txBox="1"/>
          <p:nvPr/>
        </p:nvSpPr>
        <p:spPr>
          <a:xfrm>
            <a:off x="8159499" y="431707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lang="en" sz="11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‹#›</a:t>
            </a:fld>
            <a:endParaRPr b="1" sz="1100">
              <a:solidFill>
                <a:srgbClr val="00000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08" name="Google Shape;108;p17"/>
          <p:cNvSpPr/>
          <p:nvPr/>
        </p:nvSpPr>
        <p:spPr>
          <a:xfrm>
            <a:off x="3249500" y="1707450"/>
            <a:ext cx="309300" cy="23712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17"/>
          <p:cNvSpPr/>
          <p:nvPr/>
        </p:nvSpPr>
        <p:spPr>
          <a:xfrm>
            <a:off x="3733025" y="1707450"/>
            <a:ext cx="806400" cy="23712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17"/>
          <p:cNvSpPr/>
          <p:nvPr/>
        </p:nvSpPr>
        <p:spPr>
          <a:xfrm>
            <a:off x="4681977" y="1707450"/>
            <a:ext cx="509400" cy="23712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17"/>
          <p:cNvSpPr/>
          <p:nvPr/>
        </p:nvSpPr>
        <p:spPr>
          <a:xfrm>
            <a:off x="5333925" y="1707450"/>
            <a:ext cx="2963400" cy="23712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17"/>
          <p:cNvSpPr/>
          <p:nvPr/>
        </p:nvSpPr>
        <p:spPr>
          <a:xfrm>
            <a:off x="1679225" y="1707450"/>
            <a:ext cx="509400" cy="23712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17"/>
          <p:cNvSpPr txBox="1"/>
          <p:nvPr/>
        </p:nvSpPr>
        <p:spPr>
          <a:xfrm rot="-5400000">
            <a:off x="1089613" y="2610650"/>
            <a:ext cx="1775400" cy="5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EXPOSURES</a:t>
            </a:r>
            <a:endParaRPr b="1" sz="1800"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14" name="Google Shape;114;p17"/>
          <p:cNvSpPr txBox="1"/>
          <p:nvPr/>
        </p:nvSpPr>
        <p:spPr>
          <a:xfrm rot="-5400000">
            <a:off x="2473502" y="2682650"/>
            <a:ext cx="1775400" cy="4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Proteins</a:t>
            </a:r>
            <a:endParaRPr b="1" sz="1800"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15" name="Google Shape;115;p17"/>
          <p:cNvSpPr txBox="1"/>
          <p:nvPr/>
        </p:nvSpPr>
        <p:spPr>
          <a:xfrm rot="-5400000">
            <a:off x="3256557" y="2610650"/>
            <a:ext cx="1775400" cy="5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Transcripts</a:t>
            </a:r>
            <a:endParaRPr b="1" sz="1800"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16" name="Google Shape;116;p17"/>
          <p:cNvSpPr txBox="1"/>
          <p:nvPr/>
        </p:nvSpPr>
        <p:spPr>
          <a:xfrm rot="-5400000">
            <a:off x="4024250" y="2502463"/>
            <a:ext cx="1994400" cy="5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Metabolites</a:t>
            </a:r>
            <a:endParaRPr b="1" sz="1800"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17" name="Google Shape;117;p17"/>
          <p:cNvSpPr txBox="1"/>
          <p:nvPr/>
        </p:nvSpPr>
        <p:spPr>
          <a:xfrm rot="-5400000">
            <a:off x="5630533" y="2780550"/>
            <a:ext cx="1775400" cy="2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Methylation</a:t>
            </a:r>
            <a:endParaRPr b="1" sz="1800"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18" name="Google Shape;118;p17"/>
          <p:cNvSpPr txBox="1"/>
          <p:nvPr/>
        </p:nvSpPr>
        <p:spPr>
          <a:xfrm>
            <a:off x="1694925" y="4157475"/>
            <a:ext cx="642900" cy="2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Work Sans Light"/>
                <a:ea typeface="Work Sans Light"/>
                <a:cs typeface="Work Sans Light"/>
                <a:sym typeface="Work Sans Light"/>
              </a:rPr>
              <a:t>p=2</a:t>
            </a:r>
            <a:endParaRPr sz="1100"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119" name="Google Shape;119;p17"/>
          <p:cNvSpPr txBox="1"/>
          <p:nvPr/>
        </p:nvSpPr>
        <p:spPr>
          <a:xfrm>
            <a:off x="3173307" y="4157475"/>
            <a:ext cx="691500" cy="2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Work Sans Light"/>
                <a:ea typeface="Work Sans Light"/>
                <a:cs typeface="Work Sans Light"/>
                <a:sym typeface="Work Sans Light"/>
              </a:rPr>
              <a:t>p=13</a:t>
            </a:r>
            <a:endParaRPr sz="1100"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120" name="Google Shape;120;p17"/>
          <p:cNvSpPr txBox="1"/>
          <p:nvPr/>
        </p:nvSpPr>
        <p:spPr>
          <a:xfrm>
            <a:off x="3838582" y="4157475"/>
            <a:ext cx="852300" cy="2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Work Sans Light"/>
                <a:ea typeface="Work Sans Light"/>
                <a:cs typeface="Work Sans Light"/>
                <a:sym typeface="Work Sans Light"/>
              </a:rPr>
              <a:t>p=23,558</a:t>
            </a:r>
            <a:endParaRPr sz="1100"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121" name="Google Shape;121;p17"/>
          <p:cNvSpPr txBox="1"/>
          <p:nvPr/>
        </p:nvSpPr>
        <p:spPr>
          <a:xfrm>
            <a:off x="4700282" y="4157500"/>
            <a:ext cx="852300" cy="2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Work Sans Light"/>
                <a:ea typeface="Work Sans Light"/>
                <a:cs typeface="Work Sans Light"/>
                <a:sym typeface="Work Sans Light"/>
              </a:rPr>
              <a:t>p=3,630</a:t>
            </a:r>
            <a:endParaRPr sz="1100"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122" name="Google Shape;122;p17"/>
          <p:cNvSpPr txBox="1"/>
          <p:nvPr/>
        </p:nvSpPr>
        <p:spPr>
          <a:xfrm>
            <a:off x="6191627" y="4157475"/>
            <a:ext cx="969900" cy="2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Work Sans Light"/>
                <a:ea typeface="Work Sans Light"/>
                <a:cs typeface="Work Sans Light"/>
                <a:sym typeface="Work Sans Light"/>
              </a:rPr>
              <a:t>p=448,854</a:t>
            </a:r>
            <a:endParaRPr sz="1100"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cxnSp>
        <p:nvCxnSpPr>
          <p:cNvPr id="123" name="Google Shape;123;p17"/>
          <p:cNvCxnSpPr/>
          <p:nvPr/>
        </p:nvCxnSpPr>
        <p:spPr>
          <a:xfrm>
            <a:off x="2802225" y="1419325"/>
            <a:ext cx="0" cy="31782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4" name="Google Shape;124;p17"/>
          <p:cNvCxnSpPr/>
          <p:nvPr/>
        </p:nvCxnSpPr>
        <p:spPr>
          <a:xfrm rot="10800000">
            <a:off x="1152425" y="1698300"/>
            <a:ext cx="0" cy="23898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125" name="Google Shape;125;p17"/>
          <p:cNvSpPr txBox="1"/>
          <p:nvPr/>
        </p:nvSpPr>
        <p:spPr>
          <a:xfrm rot="-5400000">
            <a:off x="-324525" y="2647535"/>
            <a:ext cx="2214000" cy="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000">
                <a:latin typeface="Work Sans"/>
                <a:ea typeface="Work Sans"/>
                <a:cs typeface="Work Sans"/>
                <a:sym typeface="Work Sans"/>
              </a:rPr>
              <a:t>n</a:t>
            </a:r>
            <a:r>
              <a:rPr b="1" lang="en" sz="1000">
                <a:latin typeface="Work Sans"/>
                <a:ea typeface="Work Sans"/>
                <a:cs typeface="Work Sans"/>
                <a:sym typeface="Work Sans"/>
              </a:rPr>
              <a:t> = 492 </a:t>
            </a:r>
            <a:br>
              <a:rPr lang="en" sz="1000">
                <a:latin typeface="Work Sans Light"/>
                <a:ea typeface="Work Sans Light"/>
                <a:cs typeface="Work Sans Light"/>
                <a:sym typeface="Work Sans Light"/>
              </a:rPr>
            </a:br>
            <a:r>
              <a:rPr lang="en" sz="1000">
                <a:latin typeface="Work Sans Light"/>
                <a:ea typeface="Work Sans Light"/>
                <a:cs typeface="Work Sans Light"/>
                <a:sym typeface="Work Sans Light"/>
              </a:rPr>
              <a:t>(</a:t>
            </a:r>
            <a:r>
              <a:rPr b="1" lang="en" sz="1000">
                <a:latin typeface="Work Sans"/>
                <a:ea typeface="Work Sans"/>
                <a:cs typeface="Work Sans"/>
                <a:sym typeface="Work Sans"/>
              </a:rPr>
              <a:t>3</a:t>
            </a:r>
            <a:r>
              <a:rPr lang="en" sz="1000">
                <a:latin typeface="Work Sans Light"/>
                <a:ea typeface="Work Sans Light"/>
                <a:cs typeface="Work Sans Light"/>
                <a:sym typeface="Work Sans Light"/>
              </a:rPr>
              <a:t> obs each for </a:t>
            </a:r>
            <a:r>
              <a:rPr b="1" lang="en" sz="1000">
                <a:latin typeface="Work Sans"/>
                <a:ea typeface="Work Sans"/>
                <a:cs typeface="Work Sans"/>
                <a:sym typeface="Work Sans"/>
              </a:rPr>
              <a:t>162</a:t>
            </a:r>
            <a:r>
              <a:rPr lang="en" sz="1000">
                <a:latin typeface="Work Sans Light"/>
                <a:ea typeface="Work Sans Light"/>
                <a:cs typeface="Work Sans Light"/>
                <a:sym typeface="Work Sans Light"/>
              </a:rPr>
              <a:t> participants</a:t>
            </a:r>
            <a:endParaRPr sz="1000"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126" name="Google Shape;126;p17"/>
          <p:cNvSpPr txBox="1"/>
          <p:nvPr>
            <p:ph idx="12" type="sldNum"/>
          </p:nvPr>
        </p:nvSpPr>
        <p:spPr>
          <a:xfrm>
            <a:off x="8396709" y="46451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9600" y="885725"/>
            <a:ext cx="3596050" cy="359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67675" y="885725"/>
            <a:ext cx="3517800" cy="3517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3" name="Google Shape;133;p18"/>
          <p:cNvCxnSpPr/>
          <p:nvPr/>
        </p:nvCxnSpPr>
        <p:spPr>
          <a:xfrm>
            <a:off x="3008450" y="1686200"/>
            <a:ext cx="0" cy="2159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4" name="Google Shape;134;p18"/>
          <p:cNvCxnSpPr/>
          <p:nvPr/>
        </p:nvCxnSpPr>
        <p:spPr>
          <a:xfrm>
            <a:off x="5543825" y="1686200"/>
            <a:ext cx="0" cy="2159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5" name="Google Shape;135;p18"/>
          <p:cNvSpPr txBox="1"/>
          <p:nvPr>
            <p:ph idx="12" type="sldNum"/>
          </p:nvPr>
        </p:nvSpPr>
        <p:spPr>
          <a:xfrm>
            <a:off x="8396709" y="46451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9"/>
          <p:cNvSpPr txBox="1"/>
          <p:nvPr/>
        </p:nvSpPr>
        <p:spPr>
          <a:xfrm>
            <a:off x="869150" y="625425"/>
            <a:ext cx="5344500" cy="8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  <a:t>Introduction: </a:t>
            </a:r>
            <a:br>
              <a:rPr b="1" lang="en" sz="3000">
                <a:solidFill>
                  <a:srgbClr val="000000"/>
                </a:solidFill>
                <a:latin typeface="Work Sans"/>
                <a:ea typeface="Work Sans"/>
                <a:cs typeface="Work Sans"/>
                <a:sym typeface="Work Sans"/>
              </a:rPr>
            </a:br>
            <a:r>
              <a:rPr lang="en" sz="3000">
                <a:latin typeface="Work Sans"/>
                <a:ea typeface="Work Sans"/>
                <a:cs typeface="Work Sans"/>
                <a:sym typeface="Work Sans"/>
              </a:rPr>
              <a:t>Research goals</a:t>
            </a:r>
            <a:endParaRPr sz="3000">
              <a:solidFill>
                <a:srgbClr val="000000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rgbClr val="000000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41" name="Google Shape;141;p19"/>
          <p:cNvSpPr txBox="1"/>
          <p:nvPr/>
        </p:nvSpPr>
        <p:spPr>
          <a:xfrm>
            <a:off x="869150" y="1710875"/>
            <a:ext cx="6955200" cy="27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Work Sans Light"/>
              <a:buChar char="▪"/>
            </a:pPr>
            <a:r>
              <a:rPr lang="en" sz="1600">
                <a:latin typeface="Work Sans Light"/>
                <a:ea typeface="Work Sans Light"/>
                <a:cs typeface="Work Sans Light"/>
                <a:sym typeface="Work Sans Light"/>
              </a:rPr>
              <a:t>Investigate markers at each OMIC level </a:t>
            </a:r>
            <a:r>
              <a:rPr b="1" lang="en" sz="1600">
                <a:latin typeface="Work Sans"/>
                <a:ea typeface="Work Sans"/>
                <a:cs typeface="Work Sans"/>
                <a:sym typeface="Work Sans"/>
              </a:rPr>
              <a:t>associated with</a:t>
            </a:r>
            <a:r>
              <a:rPr lang="en" sz="1600">
                <a:latin typeface="Work Sans Light"/>
                <a:ea typeface="Work Sans Light"/>
                <a:cs typeface="Work Sans Light"/>
                <a:sym typeface="Work Sans Light"/>
              </a:rPr>
              <a:t> short term and long-term (really medium-term) </a:t>
            </a:r>
            <a:r>
              <a:rPr b="1" lang="en" sz="1600">
                <a:latin typeface="Work Sans"/>
                <a:ea typeface="Work Sans"/>
                <a:cs typeface="Work Sans"/>
                <a:sym typeface="Work Sans"/>
              </a:rPr>
              <a:t>exposure</a:t>
            </a:r>
            <a:endParaRPr b="1" sz="1600">
              <a:latin typeface="Work Sans"/>
              <a:ea typeface="Work Sans"/>
              <a:cs typeface="Work Sans"/>
              <a:sym typeface="Work Sans"/>
            </a:endParaRPr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Work Sans Light"/>
              <a:buChar char="▪"/>
            </a:pPr>
            <a:r>
              <a:rPr lang="en" sz="1600">
                <a:latin typeface="Work Sans Light"/>
                <a:ea typeface="Work Sans Light"/>
                <a:cs typeface="Work Sans Light"/>
                <a:sym typeface="Work Sans Light"/>
              </a:rPr>
              <a:t>Use </a:t>
            </a:r>
            <a:r>
              <a:rPr b="1" lang="en" sz="1600">
                <a:latin typeface="Work Sans"/>
                <a:ea typeface="Work Sans"/>
                <a:cs typeface="Work Sans"/>
                <a:sym typeface="Work Sans"/>
              </a:rPr>
              <a:t>different methods</a:t>
            </a:r>
            <a:r>
              <a:rPr lang="en" sz="1600">
                <a:latin typeface="Work Sans Light"/>
                <a:ea typeface="Work Sans Light"/>
                <a:cs typeface="Work Sans Light"/>
                <a:sym typeface="Work Sans Light"/>
              </a:rPr>
              <a:t> for identifying ‘interesting’ markers. How do these methods compare?</a:t>
            </a:r>
            <a:endParaRPr sz="1600"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-330200" lvl="0" marL="457200" rtl="0" algn="l"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Work Sans Light"/>
              <a:buChar char="▪"/>
            </a:pPr>
            <a:r>
              <a:rPr lang="en" sz="1600">
                <a:latin typeface="Work Sans Light"/>
                <a:ea typeface="Work Sans Light"/>
                <a:cs typeface="Work Sans Light"/>
                <a:sym typeface="Work Sans Light"/>
              </a:rPr>
              <a:t>OMIC </a:t>
            </a:r>
            <a:r>
              <a:rPr b="1" lang="en" sz="1600">
                <a:latin typeface="Work Sans"/>
                <a:ea typeface="Work Sans"/>
                <a:cs typeface="Work Sans"/>
                <a:sym typeface="Work Sans"/>
              </a:rPr>
              <a:t>integration</a:t>
            </a:r>
            <a:r>
              <a:rPr lang="en" sz="1600">
                <a:latin typeface="Work Sans Light"/>
                <a:ea typeface="Work Sans Light"/>
                <a:cs typeface="Work Sans Light"/>
                <a:sym typeface="Work Sans Light"/>
              </a:rPr>
              <a:t> and biological </a:t>
            </a:r>
            <a:r>
              <a:rPr b="1" lang="en" sz="1600">
                <a:latin typeface="Work Sans"/>
                <a:ea typeface="Work Sans"/>
                <a:cs typeface="Work Sans"/>
                <a:sym typeface="Work Sans"/>
              </a:rPr>
              <a:t>interpretation</a:t>
            </a:r>
            <a:endParaRPr b="1" sz="16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42" name="Google Shape;142;p19"/>
          <p:cNvSpPr txBox="1"/>
          <p:nvPr>
            <p:ph idx="12" type="sldNum"/>
          </p:nvPr>
        </p:nvSpPr>
        <p:spPr>
          <a:xfrm>
            <a:off x="8396709" y="46451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0"/>
          <p:cNvSpPr txBox="1"/>
          <p:nvPr>
            <p:ph type="ctrTitle"/>
          </p:nvPr>
        </p:nvSpPr>
        <p:spPr>
          <a:xfrm>
            <a:off x="753475" y="313375"/>
            <a:ext cx="49140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Exposures </a:t>
            </a:r>
            <a:endParaRPr sz="4000"/>
          </a:p>
        </p:txBody>
      </p:sp>
      <p:pic>
        <p:nvPicPr>
          <p:cNvPr id="148" name="Google Shape;14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1825" y="1473176"/>
            <a:ext cx="2637600" cy="255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89450" y="1473174"/>
            <a:ext cx="2519894" cy="244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31454" y="2194386"/>
            <a:ext cx="1590446" cy="15904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32400" y="579300"/>
            <a:ext cx="1590450" cy="1590450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0"/>
          <p:cNvSpPr txBox="1"/>
          <p:nvPr/>
        </p:nvSpPr>
        <p:spPr>
          <a:xfrm>
            <a:off x="934075" y="4245825"/>
            <a:ext cx="5568300" cy="37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Work Sans Light"/>
                <a:ea typeface="Work Sans Light"/>
                <a:cs typeface="Work Sans Light"/>
                <a:sym typeface="Work Sans Light"/>
              </a:rPr>
              <a:t>Distributions of measured / modelled exposures are similar...</a:t>
            </a:r>
            <a:endParaRPr sz="1200"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153" name="Google Shape;153;p20"/>
          <p:cNvSpPr txBox="1"/>
          <p:nvPr/>
        </p:nvSpPr>
        <p:spPr>
          <a:xfrm>
            <a:off x="6538550" y="3821225"/>
            <a:ext cx="21594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Work Sans Light"/>
                <a:ea typeface="Work Sans Light"/>
                <a:cs typeface="Work Sans Light"/>
                <a:sym typeface="Work Sans Light"/>
              </a:rPr>
              <a:t>But - plotting modelled (x axis) against measured (y axis) shows there is little correlation within-subject</a:t>
            </a:r>
            <a:endParaRPr sz="1200"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154" name="Google Shape;154;p20"/>
          <p:cNvSpPr txBox="1"/>
          <p:nvPr/>
        </p:nvSpPr>
        <p:spPr>
          <a:xfrm>
            <a:off x="7262500" y="439625"/>
            <a:ext cx="729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Work Sans"/>
                <a:ea typeface="Work Sans"/>
                <a:cs typeface="Work Sans"/>
                <a:sym typeface="Work Sans"/>
              </a:rPr>
              <a:t>PM25</a:t>
            </a:r>
            <a:endParaRPr b="1" sz="8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55" name="Google Shape;155;p20"/>
          <p:cNvSpPr txBox="1"/>
          <p:nvPr/>
        </p:nvSpPr>
        <p:spPr>
          <a:xfrm>
            <a:off x="7262500" y="2130425"/>
            <a:ext cx="729600" cy="1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Work Sans"/>
                <a:ea typeface="Work Sans"/>
                <a:cs typeface="Work Sans"/>
                <a:sym typeface="Work Sans"/>
              </a:rPr>
              <a:t>PNC</a:t>
            </a:r>
            <a:endParaRPr b="1" sz="8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56" name="Google Shape;156;p20"/>
          <p:cNvSpPr txBox="1"/>
          <p:nvPr>
            <p:ph idx="12" type="sldNum"/>
          </p:nvPr>
        </p:nvSpPr>
        <p:spPr>
          <a:xfrm>
            <a:off x="8396709" y="46451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DS Projec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